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81" r:id="rId3"/>
    <p:sldId id="256" r:id="rId4"/>
    <p:sldId id="259" r:id="rId5"/>
    <p:sldId id="282" r:id="rId6"/>
    <p:sldId id="260" r:id="rId7"/>
    <p:sldId id="261" r:id="rId8"/>
    <p:sldId id="275" r:id="rId9"/>
    <p:sldId id="262" r:id="rId10"/>
    <p:sldId id="280" r:id="rId11"/>
    <p:sldId id="265" r:id="rId12"/>
    <p:sldId id="266" r:id="rId13"/>
    <p:sldId id="267" r:id="rId14"/>
    <p:sldId id="269" r:id="rId15"/>
    <p:sldId id="283" r:id="rId16"/>
    <p:sldId id="284" r:id="rId17"/>
    <p:sldId id="278" r:id="rId18"/>
    <p:sldId id="273" r:id="rId19"/>
    <p:sldId id="272" r:id="rId20"/>
    <p:sldId id="258" r:id="rId21"/>
    <p:sldId id="279" r:id="rId22"/>
    <p:sldId id="285" r:id="rId23"/>
    <p:sldId id="277" r:id="rId24"/>
    <p:sldId id="25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3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FC03-E397-4DDB-933F-9928324BB58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53F2DF-DDD1-403B-BFF3-78C49E073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FC03-E397-4DDB-933F-9928324BB58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F2DF-DDD1-403B-BFF3-78C49E073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FC03-E397-4DDB-933F-9928324BB58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F2DF-DDD1-403B-BFF3-78C49E073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FC03-E397-4DDB-933F-9928324BB58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53F2DF-DDD1-403B-BFF3-78C49E073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FC03-E397-4DDB-933F-9928324BB58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F2DF-DDD1-403B-BFF3-78C49E073D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FC03-E397-4DDB-933F-9928324BB58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F2DF-DDD1-403B-BFF3-78C49E073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FC03-E397-4DDB-933F-9928324BB58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53F2DF-DDD1-403B-BFF3-78C49E073D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FC03-E397-4DDB-933F-9928324BB58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F2DF-DDD1-403B-BFF3-78C49E073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FC03-E397-4DDB-933F-9928324BB58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F2DF-DDD1-403B-BFF3-78C49E073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FC03-E397-4DDB-933F-9928324BB58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F2DF-DDD1-403B-BFF3-78C49E073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FC03-E397-4DDB-933F-9928324BB58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F2DF-DDD1-403B-BFF3-78C49E073D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77FC03-E397-4DDB-933F-9928324BB58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53F2DF-DDD1-403B-BFF3-78C49E073D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86;%20&#1085;&#1088;&#1072;&#1074;&#1089;&#1090;&#1074;&#1077;&#1085;&#1085;&#1086;&#1089;&#1090;&#1080;\doroga_dobra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86;%20&#1085;&#1088;&#1072;&#1074;&#1089;&#1090;&#1074;&#1077;&#1085;&#1085;&#1086;&#1089;&#1090;&#1080;\Shura_-_Tvori_dobro.mp3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86;%20&#1085;&#1088;&#1072;&#1074;&#1089;&#1090;&#1074;&#1077;&#1085;&#1085;&#1086;&#1089;&#1090;&#1080;\doroga_dobra.mp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71538" y="3857625"/>
            <a:ext cx="7481912" cy="221773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Азбука </a:t>
            </a:r>
            <a:r>
              <a:rPr lang="ru-RU" b="1" i="1" dirty="0"/>
              <a:t>нравственности </a:t>
            </a:r>
            <a:r>
              <a:rPr lang="ru-RU" b="1" i="1" dirty="0" smtClean="0"/>
              <a:t>.</a:t>
            </a:r>
            <a:br>
              <a:rPr lang="ru-RU" b="1" i="1" dirty="0" smtClean="0"/>
            </a:br>
            <a:r>
              <a:rPr lang="ru-RU" b="1" i="1" dirty="0" smtClean="0"/>
              <a:t>Истоки </a:t>
            </a:r>
            <a:r>
              <a:rPr lang="ru-RU" b="1" i="1" dirty="0"/>
              <a:t>нравственности. </a:t>
            </a:r>
            <a:endParaRPr lang="ru-RU" dirty="0"/>
          </a:p>
        </p:txBody>
      </p:sp>
      <p:pic>
        <p:nvPicPr>
          <p:cNvPr id="4" name="doroga_dobr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01090" y="5072074"/>
            <a:ext cx="244475" cy="244475"/>
          </a:xfrm>
          <a:prstGeom prst="rect">
            <a:avLst/>
          </a:prstGeom>
        </p:spPr>
      </p:pic>
      <p:sp>
        <p:nvSpPr>
          <p:cNvPr id="6" name="Овальная выноска 5"/>
          <p:cNvSpPr/>
          <p:nvPr/>
        </p:nvSpPr>
        <p:spPr>
          <a:xfrm>
            <a:off x="928662" y="1000108"/>
            <a:ext cx="7572428" cy="1571636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/>
              <a:t>Будем добрыми и человечными</a:t>
            </a:r>
            <a:endParaRPr lang="ru-RU" sz="2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7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24918" cy="971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Ситуации – пробы “Разрешение нравственных дилемм”.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Наказание или преступление?</a:t>
            </a:r>
          </a:p>
          <a:p>
            <a:r>
              <a:rPr lang="ru-RU" dirty="0" smtClean="0"/>
              <a:t>Одна особа известна как сплетница, ябеда. Вы и большинство ваших одноклассников ее терпеть не можете. Однажды ваши одноклассники договорились проучить ее – побить. Как вы поступите? Вы присоединитесь; не будете вмешиваться или расскажете об этом кому-нибудь?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2" name="Picture 4" descr="D:\РАБОТА\разное\гифы разные\школа\5147001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429264"/>
            <a:ext cx="1285875" cy="104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Ситуации – пробы “Разрешение нравственных дилемм”.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“Уличная мораль”</a:t>
            </a:r>
          </a:p>
          <a:p>
            <a:r>
              <a:rPr lang="ru-RU" dirty="0"/>
              <a:t>В вашем классе произошел случай. Жестоко избили хорошего, но слабого физически мальчишку за то, за то, что он не поддержал предложение сбежать с урока. Вы видели кто бил, но в ответ на предложение выдать хулиганов вы промолчали.</a:t>
            </a:r>
          </a:p>
          <a:p>
            <a:r>
              <a:rPr lang="ru-RU" dirty="0"/>
              <a:t>Что вы сделаете дальше?</a:t>
            </a:r>
          </a:p>
          <a:p>
            <a:endParaRPr lang="ru-RU" dirty="0"/>
          </a:p>
        </p:txBody>
      </p:sp>
      <p:pic>
        <p:nvPicPr>
          <p:cNvPr id="3075" name="Picture 3" descr="D:\РАБОТА\разное\гифы разные\школа 2\Image0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3" y="4778668"/>
            <a:ext cx="1370722" cy="1793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Ситуации – пробы “Разрешение нравственных дилемм”.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“Находка”</a:t>
            </a:r>
          </a:p>
          <a:p>
            <a:r>
              <a:rPr lang="ru-RU" dirty="0"/>
              <a:t>Вы случайно нашли чек на приобретение дорогой вещи …</a:t>
            </a:r>
          </a:p>
          <a:p>
            <a:r>
              <a:rPr lang="ru-RU" dirty="0"/>
              <a:t>А) Попытаетесь найти того, кто его потерял.</a:t>
            </a:r>
          </a:p>
          <a:p>
            <a:r>
              <a:rPr lang="ru-RU" dirty="0"/>
              <a:t>Б) Бежите к прилавку – вы столько о ней мечтали.</a:t>
            </a:r>
          </a:p>
          <a:p>
            <a:r>
              <a:rPr lang="ru-RU" dirty="0"/>
              <a:t>В) Сомневаетесь в его действительности, боитесь неприятностей.</a:t>
            </a:r>
          </a:p>
          <a:p>
            <a:r>
              <a:rPr lang="ru-RU" dirty="0"/>
              <a:t>Г) В растерянности не знаете, что с ним делать.</a:t>
            </a:r>
          </a:p>
          <a:p>
            <a:endParaRPr lang="ru-RU" dirty="0"/>
          </a:p>
        </p:txBody>
      </p:sp>
      <p:pic>
        <p:nvPicPr>
          <p:cNvPr id="4098" name="Picture 2" descr="D:\РАБОТА\разное\гифы разные\картинки на школьную тему\ANTN02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322262"/>
            <a:ext cx="1643074" cy="1370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Золотое </a:t>
            </a:r>
            <a:r>
              <a:rPr lang="ru-RU" dirty="0"/>
              <a:t>правило общения. </a:t>
            </a:r>
          </a:p>
        </p:txBody>
      </p:sp>
      <p:pic>
        <p:nvPicPr>
          <p:cNvPr id="4" name="Рисунок 3" descr="p6_51131d0c2ff2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285992"/>
            <a:ext cx="3071834" cy="29278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2" name="Picture 2" descr="D:\РАБОТА\разное\гифы разные\картинки на школьную тему\img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500570"/>
            <a:ext cx="2686050" cy="2171700"/>
          </a:xfrm>
          <a:prstGeom prst="rect">
            <a:avLst/>
          </a:prstGeom>
          <a:noFill/>
        </p:spPr>
      </p:pic>
      <p:pic>
        <p:nvPicPr>
          <p:cNvPr id="5123" name="Picture 3" descr="D:\РАБОТА\разное\гифы разные\Анимашки Дети\1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143372" y="4500570"/>
            <a:ext cx="1285884" cy="2059594"/>
          </a:xfrm>
          <a:prstGeom prst="rect">
            <a:avLst/>
          </a:prstGeom>
          <a:noFill/>
        </p:spPr>
      </p:pic>
      <p:sp>
        <p:nvSpPr>
          <p:cNvPr id="8" name="Выноска-облако 7"/>
          <p:cNvSpPr/>
          <p:nvPr/>
        </p:nvSpPr>
        <p:spPr>
          <a:xfrm>
            <a:off x="857224" y="1857364"/>
            <a:ext cx="4572032" cy="2643206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 делай другому того, чего себе не желаешь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А ведь в семье действуют те же законы </a:t>
            </a:r>
            <a:r>
              <a:rPr lang="ru-RU" dirty="0" smtClean="0"/>
              <a:t>общения…</a:t>
            </a:r>
            <a:endParaRPr lang="ru-RU" dirty="0"/>
          </a:p>
        </p:txBody>
      </p:sp>
      <p:pic>
        <p:nvPicPr>
          <p:cNvPr id="4" name="Содержимое 3" descr="330026694634_ryo-rrrsrss_00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285992"/>
            <a:ext cx="2354695" cy="1714512"/>
          </a:xfrm>
          <a:prstGeom prst="rect">
            <a:avLst/>
          </a:prstGeom>
          <a:ln>
            <a:solidFill>
              <a:srgbClr val="FFFF00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 descr="x_710379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2542430"/>
            <a:ext cx="5468950" cy="3271941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“Осколки доброты” 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Семья проводила выходной день на пляже. Дети купались в море и строили замки на песке. Вдруг вдалеке показалась маленькая старушка. Ее седые волосы развеивались на ветру, одежда была грязной и оборванной. Она что-то бормотала про себя, подбирая с песка какие-то предметы и перекладывая их в сумку. Родители подозвали детей и велели им держаться подальше от старушки. Когда она проходила мимо, то и дело, нагибаясь, чтобы что-то поднять, она улыбнулась семье, но никто не ответил ей на приветствие. Много недель спустя они узнали, что маленькая старушка всю жизнь посвятила тому, чтобы подбирать с пляжа осколки стекла, которыми дети могли порезать себе ноги.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7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-</a:t>
            </a:r>
            <a:r>
              <a:rPr lang="ru-RU" dirty="0"/>
              <a:t>Какое у вас ощущение, что вы чувствуете после прочтения рассказа</a:t>
            </a:r>
            <a:r>
              <a:rPr lang="ru-RU" dirty="0" smtClean="0"/>
              <a:t>?</a:t>
            </a:r>
          </a:p>
          <a:p>
            <a:r>
              <a:rPr lang="ru-RU" b="1" dirty="0"/>
              <a:t>-</a:t>
            </a:r>
            <a:r>
              <a:rPr lang="ru-RU" dirty="0"/>
              <a:t>Как вы думаете, почему старушка посвятила всю свою жизнь этому занятию?</a:t>
            </a:r>
          </a:p>
          <a:p>
            <a:r>
              <a:rPr lang="ru-RU" b="1" dirty="0"/>
              <a:t>-</a:t>
            </a:r>
            <a:r>
              <a:rPr lang="ru-RU" dirty="0"/>
              <a:t> Как вы думаете, если бы люди узнали, чем на самом деле занималась старушка, что бы они сделали?</a:t>
            </a:r>
          </a:p>
          <a:p>
            <a:r>
              <a:rPr lang="ru-RU" b="1" dirty="0"/>
              <a:t>-</a:t>
            </a:r>
            <a:r>
              <a:rPr lang="ru-RU" dirty="0"/>
              <a:t> Были ли в вашей жизни случаи, когда вам сначала не нравился какой-либо человек, потому что он был не похож на других, а позже вы узнавали что-то хорошее об этом </a:t>
            </a:r>
            <a:r>
              <a:rPr lang="ru-RU" dirty="0" smtClean="0"/>
              <a:t>человеке?</a:t>
            </a:r>
            <a:endParaRPr lang="ru-RU" dirty="0"/>
          </a:p>
          <a:p>
            <a:r>
              <a:rPr lang="ru-RU" b="1" dirty="0"/>
              <a:t>-</a:t>
            </a:r>
            <a:r>
              <a:rPr lang="ru-RU" dirty="0"/>
              <a:t> Представьте </a:t>
            </a:r>
            <a:r>
              <a:rPr lang="ru-RU" dirty="0" smtClean="0"/>
              <a:t>себе, </a:t>
            </a:r>
            <a:r>
              <a:rPr lang="ru-RU" dirty="0"/>
              <a:t>что произошло бы с миром, если бы в нем не стало доброты?</a:t>
            </a:r>
          </a:p>
          <a:p>
            <a:r>
              <a:rPr lang="ru-RU" b="1" dirty="0"/>
              <a:t>- </a:t>
            </a:r>
            <a:r>
              <a:rPr lang="ru-RU" dirty="0"/>
              <a:t>Ч</a:t>
            </a:r>
            <a:r>
              <a:rPr lang="ru-RU" dirty="0" smtClean="0"/>
              <a:t>то </a:t>
            </a:r>
            <a:r>
              <a:rPr lang="ru-RU" dirty="0"/>
              <a:t>такое добро?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129540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16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457200"/>
            <a:ext cx="8715436" cy="14001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700" b="1" dirty="0" smtClean="0"/>
              <a:t>Справочное бюро</a:t>
            </a:r>
            <a:r>
              <a:rPr lang="ru-RU" sz="2700" dirty="0" smtClean="0"/>
              <a:t>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800" b="1" dirty="0" smtClean="0">
                <a:latin typeface="Times New Roman" pitchFamily="18" charset="0"/>
              </a:rPr>
              <a:t>Что такое доброта?</a:t>
            </a:r>
            <a:endParaRPr lang="ru-RU" sz="5400" b="1" dirty="0" smtClean="0">
              <a:latin typeface="Times New Roman" pitchFamily="18" charset="0"/>
            </a:endParaRPr>
          </a:p>
        </p:txBody>
      </p:sp>
      <p:pic>
        <p:nvPicPr>
          <p:cNvPr id="66565" name="Picture 5" descr="Рисунок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13376" y="190070"/>
            <a:ext cx="685800" cy="72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мышк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9144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8" name="Picture 8" descr="ch8_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09706" y="5357826"/>
            <a:ext cx="2976894" cy="7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58" y="1857364"/>
            <a:ext cx="8634442" cy="422276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857224" y="2285992"/>
            <a:ext cx="3571900" cy="4214842"/>
          </a:xfrm>
          <a:prstGeom prst="verticalScroll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</a:rPr>
              <a:t>Доброта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 – стремление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человека дать счастье всем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людям.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ru-RU" b="1" i="1" dirty="0" smtClean="0"/>
              <a:t>Доброта </a:t>
            </a:r>
            <a:r>
              <a:rPr lang="ru-RU" b="1" i="1" dirty="0"/>
              <a:t>– солнечный свет, под которым распускается цветок </a:t>
            </a:r>
            <a:r>
              <a:rPr lang="ru-RU" b="1" i="1" dirty="0" smtClean="0"/>
              <a:t>добродетели. </a:t>
            </a:r>
          </a:p>
          <a:p>
            <a:pPr algn="r"/>
            <a:r>
              <a:rPr lang="ru-RU" b="1" i="1" dirty="0" smtClean="0"/>
              <a:t>А.Грин</a:t>
            </a:r>
            <a:endParaRPr lang="ru-RU" dirty="0"/>
          </a:p>
        </p:txBody>
      </p:sp>
      <p:pic>
        <p:nvPicPr>
          <p:cNvPr id="4" name="Рисунок 3" descr="0b1e9c8ebb623c285754aad33fe54b8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643182"/>
            <a:ext cx="3429000" cy="3261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олна 4"/>
          <p:cNvSpPr/>
          <p:nvPr/>
        </p:nvSpPr>
        <p:spPr>
          <a:xfrm>
            <a:off x="642910" y="1357298"/>
            <a:ext cx="8143932" cy="4857784"/>
          </a:xfrm>
          <a:prstGeom prst="wave">
            <a:avLst/>
          </a:prstGeom>
          <a:ln w="28575">
            <a:solidFill>
              <a:srgbClr val="5230E4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Надо иметь большую силу духа, чтобы «жить сердцем», желать добра другим. За добро платите добром! Будьте добрыми и милосердными</a:t>
            </a:r>
          </a:p>
          <a:p>
            <a:pPr algn="r"/>
            <a:r>
              <a:rPr lang="ru-RU" b="1" dirty="0" smtClean="0"/>
              <a:t>Сухомлинский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259" y="1340768"/>
            <a:ext cx="8686800" cy="3960439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>
                <a:effectLst/>
              </a:rPr>
              <a:t>- </a:t>
            </a:r>
            <a:r>
              <a:rPr lang="ru-RU" sz="2000" dirty="0" smtClean="0">
                <a:effectLst/>
              </a:rPr>
              <a:t>творчество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-</a:t>
            </a:r>
            <a:r>
              <a:rPr lang="ru-RU" sz="2000" dirty="0" smtClean="0">
                <a:effectLst/>
              </a:rPr>
              <a:t>милосердие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- </a:t>
            </a:r>
            <a:r>
              <a:rPr lang="ru-RU" sz="2000" dirty="0" smtClean="0">
                <a:effectLst/>
              </a:rPr>
              <a:t>справедливость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- </a:t>
            </a:r>
            <a:r>
              <a:rPr lang="ru-RU" sz="2000" dirty="0" smtClean="0">
                <a:effectLst/>
              </a:rPr>
              <a:t>честность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- </a:t>
            </a:r>
            <a:r>
              <a:rPr lang="ru-RU" sz="2000" dirty="0" smtClean="0">
                <a:effectLst/>
              </a:rPr>
              <a:t>целеустремленность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- </a:t>
            </a:r>
            <a:r>
              <a:rPr lang="ru-RU" sz="2000" dirty="0" smtClean="0">
                <a:effectLst/>
              </a:rPr>
              <a:t>вежливость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- </a:t>
            </a:r>
            <a:r>
              <a:rPr lang="ru-RU" sz="2000" dirty="0" smtClean="0">
                <a:effectLst/>
              </a:rPr>
              <a:t>ум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- </a:t>
            </a:r>
            <a:r>
              <a:rPr lang="ru-RU" sz="2000" dirty="0" smtClean="0">
                <a:effectLst/>
              </a:rPr>
              <a:t>доброжелательность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- </a:t>
            </a:r>
            <a:r>
              <a:rPr lang="ru-RU" sz="2000" dirty="0" smtClean="0">
                <a:effectLst/>
              </a:rPr>
              <a:t>доверчивость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- </a:t>
            </a:r>
            <a:r>
              <a:rPr lang="ru-RU" sz="2000" dirty="0" smtClean="0">
                <a:effectLst/>
              </a:rPr>
              <a:t>трудолюбие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- </a:t>
            </a:r>
            <a:r>
              <a:rPr lang="ru-RU" sz="2000" dirty="0" smtClean="0">
                <a:effectLst/>
              </a:rPr>
              <a:t>спокойствие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- </a:t>
            </a:r>
            <a:r>
              <a:rPr lang="ru-RU" sz="2000" dirty="0" smtClean="0">
                <a:effectLst/>
              </a:rPr>
              <a:t>злость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- </a:t>
            </a:r>
            <a:r>
              <a:rPr lang="ru-RU" sz="2000" dirty="0" smtClean="0">
                <a:effectLst/>
              </a:rPr>
              <a:t>мечтательность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-</a:t>
            </a:r>
            <a:r>
              <a:rPr lang="ru-RU" sz="2000" dirty="0" smtClean="0">
                <a:effectLst/>
              </a:rPr>
              <a:t>слабость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- </a:t>
            </a:r>
            <a:r>
              <a:rPr lang="ru-RU" sz="2000" dirty="0" smtClean="0">
                <a:effectLst/>
              </a:rPr>
              <a:t>терпеливость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- </a:t>
            </a:r>
            <a:r>
              <a:rPr lang="ru-RU" sz="2000" dirty="0" smtClean="0">
                <a:effectLst/>
              </a:rPr>
              <a:t>расчетливость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- </a:t>
            </a:r>
            <a:r>
              <a:rPr lang="ru-RU" sz="2000" dirty="0" smtClean="0">
                <a:effectLst/>
              </a:rPr>
              <a:t>агрессивность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 smtClean="0">
                <a:effectLst/>
              </a:rPr>
              <a:t> </a:t>
            </a:r>
            <a:r>
              <a:rPr lang="ru-RU" dirty="0">
                <a:effectLst/>
              </a:rPr>
              <a:t>- </a:t>
            </a:r>
            <a:r>
              <a:rPr lang="ru-RU" sz="1800" dirty="0">
                <a:effectLst/>
              </a:rPr>
              <a:t>Это качества личности определяющие поведение.</a:t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2043" y="44625"/>
            <a:ext cx="8565232" cy="1584175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Выберите те качества характера, которые присущи вам.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72424" y="1772817"/>
            <a:ext cx="1847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237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ura_-_Tvori_dobr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857356" y="4286256"/>
            <a:ext cx="244475" cy="244475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1071538" y="642918"/>
            <a:ext cx="7286676" cy="4857784"/>
          </a:xfrm>
          <a:prstGeom prst="cloudCallou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eaLnBrk="0" hangingPunct="0">
              <a:defRPr/>
            </a:pP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Верю я, придёт пора,</a:t>
            </a:r>
            <a:b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Силу подлости и злобы</a:t>
            </a:r>
            <a:b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Одолеет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дух добра.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Б. Пастернак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68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7" descr="цве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437063"/>
            <a:ext cx="2209800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9" descr="бабуш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04800"/>
            <a:ext cx="9350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214414" y="1571612"/>
            <a:ext cx="5000660" cy="4429156"/>
          </a:xfrm>
          <a:prstGeom prst="verticalScroll">
            <a:avLst/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6200000" scaled="1"/>
            <a:tileRect/>
          </a:gradFill>
          <a:ln w="28575">
            <a:solidFill>
              <a:srgbClr val="5230E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Делать людям хорошее –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хорошеть самому. 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Красоту уносят годы, а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доброту не унесут!</a:t>
            </a:r>
            <a:r>
              <a:rPr lang="ru-RU" b="1" dirty="0" smtClean="0">
                <a:solidFill>
                  <a:srgbClr val="FF3399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3399"/>
                </a:solidFill>
                <a:latin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 пословицы о добре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Добро помни, а зло забывай</a:t>
            </a:r>
            <a:r>
              <a:rPr lang="ru-RU" dirty="0" smtClean="0"/>
              <a:t>.</a:t>
            </a:r>
          </a:p>
          <a:p>
            <a:r>
              <a:rPr lang="ru-RU" dirty="0"/>
              <a:t>Добрые дела красят человека.</a:t>
            </a:r>
          </a:p>
          <a:p>
            <a:r>
              <a:rPr lang="ru-RU" dirty="0"/>
              <a:t>Делай добро и жди добра.</a:t>
            </a:r>
          </a:p>
          <a:p>
            <a:r>
              <a:rPr lang="ru-RU" dirty="0"/>
              <a:t>Доброе дело без награды не остаётся.</a:t>
            </a:r>
          </a:p>
          <a:p>
            <a:r>
              <a:rPr lang="ru-RU" dirty="0"/>
              <a:t>Добрые дела дороже богатства.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56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153400" cy="1447800"/>
          </a:xfrm>
        </p:spPr>
        <p:txBody>
          <a:bodyPr/>
          <a:lstStyle/>
          <a:p>
            <a:pPr eaLnBrk="1" hangingPunct="1"/>
            <a:r>
              <a:rPr lang="ru-RU" sz="8800" smtClean="0"/>
              <a:t>Твори добро</a:t>
            </a:r>
          </a:p>
        </p:txBody>
      </p:sp>
      <p:pic>
        <p:nvPicPr>
          <p:cNvPr id="6147" name="Picture 53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09800"/>
            <a:ext cx="5181600" cy="3732213"/>
          </a:xfrm>
          <a:prstGeom prst="rect">
            <a:avLst/>
          </a:prstGeom>
          <a:ln>
            <a:noFill/>
          </a:ln>
          <a:effectLst>
            <a:reflection blurRad="6350" stA="50000" endA="300" endPos="5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88" y="3714750"/>
            <a:ext cx="8643937" cy="21240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Подлинная красота – есть добро, доброе не может быть некрасивым.</a:t>
            </a:r>
          </a:p>
          <a:p>
            <a:pPr>
              <a:defRPr/>
            </a:pPr>
            <a:r>
              <a:rPr lang="ru-RU" sz="4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Платон </a:t>
            </a:r>
          </a:p>
        </p:txBody>
      </p:sp>
      <p:sp>
        <p:nvSpPr>
          <p:cNvPr id="5" name="Лента лицом вверх 4"/>
          <p:cNvSpPr/>
          <p:nvPr/>
        </p:nvSpPr>
        <p:spPr>
          <a:xfrm>
            <a:off x="1071538" y="357166"/>
            <a:ext cx="7215238" cy="2571768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Человек  есть тайна.                </a:t>
            </a:r>
          </a:p>
          <a:p>
            <a:pPr algn="r">
              <a:defRPr/>
            </a:pP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Ф.М.Достоевский</a:t>
            </a:r>
            <a:endParaRPr lang="ru-RU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doroga_dobr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73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0034" y="428605"/>
            <a:ext cx="7715304" cy="16430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/>
              <a:t>- Что такое нравственность?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uchenik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189171"/>
            <a:ext cx="1785950" cy="318919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Справочное бюро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В толковом словаре Ожегова</a:t>
            </a:r>
            <a:r>
              <a:rPr lang="ru-RU" dirty="0"/>
              <a:t>: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1111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0"/>
            <a:ext cx="1139192" cy="2034271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6" name="Горизонтальный свиток 5"/>
          <p:cNvSpPr/>
          <p:nvPr/>
        </p:nvSpPr>
        <p:spPr>
          <a:xfrm>
            <a:off x="928662" y="2285992"/>
            <a:ext cx="7500990" cy="3786214"/>
          </a:xfrm>
          <a:prstGeom prst="horizontalScroll">
            <a:avLst/>
          </a:prstGeom>
          <a:ln w="57150"/>
          <a:effectLst>
            <a:glow rad="228600">
              <a:schemeClr val="accent4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 smtClean="0"/>
              <a:t>Нравственность – это качества личности, которые определяют поведение человека.</a:t>
            </a:r>
            <a:r>
              <a:rPr lang="ru-RU" sz="3600" u="sng" dirty="0" smtClean="0"/>
              <a:t> </a:t>
            </a:r>
            <a:endParaRPr lang="ru-RU" sz="3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 Что такое поведение? </a:t>
            </a:r>
          </a:p>
          <a:p>
            <a:pPr marL="0" indent="0">
              <a:buNone/>
            </a:pPr>
            <a:r>
              <a:rPr lang="ru-RU" dirty="0" smtClean="0"/>
              <a:t>«Поведение </a:t>
            </a:r>
            <a:r>
              <a:rPr lang="ru-RU" dirty="0"/>
              <a:t>– это зеркало, в котором каждый показывает свой облик» Гёте.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609600"/>
            <a:ext cx="86868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dk1"/>
                </a:solidFill>
                <a:effectLst>
                  <a:reflection blurRad="12700" stA="48000" endA="300" endPos="55000" dir="5400000" sy="-90000" algn="bl" rotWithShape="0"/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smtClean="0"/>
              <a:t>Справочное бюро</a:t>
            </a:r>
            <a:r>
              <a:rPr lang="ru-RU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94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Какие качества человека вы знаете?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 smtClean="0"/>
              <a:t>Доброта</a:t>
            </a:r>
            <a:endParaRPr lang="ru-RU" sz="3800" dirty="0"/>
          </a:p>
          <a:p>
            <a:r>
              <a:rPr lang="ru-RU" sz="3800" dirty="0" smtClean="0"/>
              <a:t>Трудолюбие</a:t>
            </a:r>
          </a:p>
          <a:p>
            <a:r>
              <a:rPr lang="ru-RU" sz="3800" dirty="0" smtClean="0"/>
              <a:t>Храбрость</a:t>
            </a:r>
          </a:p>
          <a:p>
            <a:r>
              <a:rPr lang="ru-RU" sz="3800" dirty="0" smtClean="0"/>
              <a:t>Ответственность</a:t>
            </a:r>
          </a:p>
          <a:p>
            <a:r>
              <a:rPr lang="ru-RU" sz="3800" dirty="0" smtClean="0"/>
              <a:t>Отзывчивость</a:t>
            </a:r>
          </a:p>
          <a:p>
            <a:r>
              <a:rPr lang="ru-RU" sz="3800" dirty="0" smtClean="0"/>
              <a:t>Заботливость</a:t>
            </a:r>
          </a:p>
          <a:p>
            <a:r>
              <a:rPr lang="ru-RU" sz="3800" dirty="0" smtClean="0"/>
              <a:t>Верность</a:t>
            </a:r>
          </a:p>
          <a:p>
            <a:r>
              <a:rPr lang="ru-RU" sz="3800" dirty="0" smtClean="0"/>
              <a:t>Дружелюбие</a:t>
            </a:r>
          </a:p>
          <a:p>
            <a:r>
              <a:rPr lang="ru-RU" sz="3800" dirty="0" smtClean="0"/>
              <a:t>Вежливость</a:t>
            </a:r>
          </a:p>
          <a:p>
            <a:r>
              <a:rPr lang="ru-RU" sz="3800" dirty="0" smtClean="0"/>
              <a:t>Благодарность</a:t>
            </a:r>
          </a:p>
          <a:p>
            <a:r>
              <a:rPr lang="ru-RU" sz="3800" dirty="0" smtClean="0"/>
              <a:t>Бережливость</a:t>
            </a:r>
          </a:p>
          <a:p>
            <a:r>
              <a:rPr lang="ru-RU" sz="3800" dirty="0" smtClean="0"/>
              <a:t>Бескорыстие</a:t>
            </a:r>
          </a:p>
          <a:p>
            <a:r>
              <a:rPr lang="ru-RU" sz="3800" dirty="0" smtClean="0"/>
              <a:t>Гостеприимство</a:t>
            </a:r>
          </a:p>
          <a:p>
            <a:r>
              <a:rPr lang="ru-RU" sz="3800" dirty="0" smtClean="0"/>
              <a:t>Любознательность</a:t>
            </a:r>
          </a:p>
          <a:p>
            <a:r>
              <a:rPr lang="ru-RU" sz="3800" dirty="0" smtClean="0"/>
              <a:t>Мудрость</a:t>
            </a:r>
          </a:p>
          <a:p>
            <a:r>
              <a:rPr lang="ru-RU" sz="3800" dirty="0" smtClean="0"/>
              <a:t>Скромность</a:t>
            </a:r>
          </a:p>
          <a:p>
            <a:r>
              <a:rPr lang="ru-RU" sz="3800" dirty="0" smtClean="0"/>
              <a:t>Сострадание</a:t>
            </a:r>
          </a:p>
          <a:p>
            <a:r>
              <a:rPr lang="ru-RU" sz="3800" dirty="0" smtClean="0"/>
              <a:t>Чуткость</a:t>
            </a:r>
          </a:p>
          <a:p>
            <a:r>
              <a:rPr lang="ru-RU" sz="3800" dirty="0" smtClean="0"/>
              <a:t>Щедрость</a:t>
            </a:r>
            <a:r>
              <a:rPr lang="ru-RU" sz="3800" dirty="0"/>
              <a:t>… </a:t>
            </a:r>
            <a:endParaRPr lang="ru-RU" sz="3800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4" name="Рисунок 3" descr="1776721000a1f3adcb326b2992e6aa73f75fa821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5143512"/>
            <a:ext cx="1952612" cy="160114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А это какие качества?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вальная выноска 5"/>
          <p:cNvSpPr/>
          <p:nvPr/>
        </p:nvSpPr>
        <p:spPr>
          <a:xfrm>
            <a:off x="1571604" y="1928802"/>
            <a:ext cx="6357982" cy="3643338"/>
          </a:xfrm>
          <a:prstGeom prst="wedgeEllipseCallou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Злость, лень, враждебность, грубость, безответственность, глупость, жадность </a:t>
            </a:r>
            <a:r>
              <a:rPr lang="ru-RU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15716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100" dirty="0" smtClean="0"/>
              <a:t>продолжите предложение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634442" cy="47149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400" dirty="0"/>
              <a:t> </a:t>
            </a:r>
          </a:p>
          <a:p>
            <a:r>
              <a:rPr lang="ru-RU" sz="1400" dirty="0"/>
              <a:t>Добро – </a:t>
            </a:r>
            <a:r>
              <a:rPr lang="ru-RU" sz="1400" dirty="0" err="1"/>
              <a:t>это_________________________________</a:t>
            </a:r>
            <a:r>
              <a:rPr lang="ru-RU" sz="1400" dirty="0"/>
              <a:t> 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Человечность – </a:t>
            </a:r>
            <a:r>
              <a:rPr lang="ru-RU" sz="1400" dirty="0" err="1"/>
              <a:t>это_________________________</a:t>
            </a:r>
            <a:r>
              <a:rPr lang="ru-RU" sz="1400" dirty="0"/>
              <a:t> 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Воспитанность – </a:t>
            </a:r>
            <a:r>
              <a:rPr lang="ru-RU" sz="1400" dirty="0" err="1"/>
              <a:t>это________________________</a:t>
            </a:r>
            <a:r>
              <a:rPr lang="ru-RU" sz="1400" dirty="0"/>
              <a:t> 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Доброжелательность – </a:t>
            </a:r>
            <a:r>
              <a:rPr lang="ru-RU" sz="1400" dirty="0" err="1"/>
              <a:t>это__________________</a:t>
            </a:r>
            <a:r>
              <a:rPr lang="ru-RU" sz="1400" dirty="0"/>
              <a:t> 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Порядочность – </a:t>
            </a:r>
            <a:r>
              <a:rPr lang="ru-RU" sz="1400" dirty="0" err="1"/>
              <a:t>это__________________________</a:t>
            </a:r>
            <a:r>
              <a:rPr lang="ru-RU" sz="1400" dirty="0"/>
              <a:t> 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Зло- </a:t>
            </a:r>
            <a:r>
              <a:rPr lang="ru-RU" sz="1400" dirty="0" err="1"/>
              <a:t>это___________________________________</a:t>
            </a:r>
            <a:r>
              <a:rPr lang="ru-RU" sz="1400" dirty="0"/>
              <a:t> 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Грубость – </a:t>
            </a:r>
            <a:r>
              <a:rPr lang="ru-RU" sz="1400" dirty="0" err="1"/>
              <a:t>это___________________________</a:t>
            </a:r>
            <a:r>
              <a:rPr lang="ru-RU" sz="1400" dirty="0"/>
              <a:t> 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Хамство – </a:t>
            </a:r>
            <a:r>
              <a:rPr lang="ru-RU" sz="1400" dirty="0" err="1"/>
              <a:t>это___________________________</a:t>
            </a:r>
            <a:r>
              <a:rPr lang="ru-RU" sz="1400" dirty="0"/>
              <a:t> 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Ложь – </a:t>
            </a:r>
            <a:r>
              <a:rPr lang="ru-RU" sz="1400" dirty="0" err="1"/>
              <a:t>это________________________________</a:t>
            </a:r>
            <a:endParaRPr lang="ru-RU" sz="1400" dirty="0"/>
          </a:p>
          <a:p>
            <a:endParaRPr lang="ru-RU" sz="1400" dirty="0"/>
          </a:p>
        </p:txBody>
      </p:sp>
      <p:pic>
        <p:nvPicPr>
          <p:cNvPr id="4" name="Рисунок 3" descr="ef0b5df1c2b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2428868"/>
            <a:ext cx="4861537" cy="366235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Как вы понимаете это выражение?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4286248" y="1571612"/>
            <a:ext cx="3786214" cy="4429156"/>
          </a:xfrm>
          <a:prstGeom prst="verticalScroll">
            <a:avLst/>
          </a:prstGeom>
          <a:ln>
            <a:headEnd type="oval" w="med" len="med"/>
            <a:tailEnd type="oval" w="med" len="me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isometricOffAxis1Righ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800" b="1" i="1" dirty="0" smtClean="0"/>
              <a:t>Духовная сила человека относится к физической как три к одному</a:t>
            </a:r>
          </a:p>
          <a:p>
            <a:endParaRPr lang="ru-RU" b="1" i="1" dirty="0" smtClean="0"/>
          </a:p>
          <a:p>
            <a:pPr algn="r">
              <a:buNone/>
            </a:pPr>
            <a:r>
              <a:rPr lang="ru-RU" b="1" i="1" dirty="0" smtClean="0"/>
              <a:t>Наполеон</a:t>
            </a:r>
            <a:endParaRPr lang="ru-RU" dirty="0"/>
          </a:p>
        </p:txBody>
      </p:sp>
      <p:pic>
        <p:nvPicPr>
          <p:cNvPr id="1027" name="Picture 3" descr="D:\РАБОТА\разное\гифы разные\школа 2\Копия Image00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500175"/>
            <a:ext cx="2428892" cy="284666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398</TotalTime>
  <Words>589</Words>
  <Application>Microsoft Office PowerPoint</Application>
  <PresentationFormat>Экран (4:3)</PresentationFormat>
  <Paragraphs>109</Paragraphs>
  <Slides>24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Franklin Gothic Book</vt:lpstr>
      <vt:lpstr>Franklin Gothic Medium</vt:lpstr>
      <vt:lpstr>Times New Roman</vt:lpstr>
      <vt:lpstr>Wingdings 2</vt:lpstr>
      <vt:lpstr>Трек</vt:lpstr>
      <vt:lpstr>Азбука нравственности . Истоки нравственности. </vt:lpstr>
      <vt:lpstr>- творчество -милосердие - справедливость - честность - целеустремленность - вежливость - ум - доброжелательность - доверчивость - трудолюбие - спокойствие - злость - мечтательность -слабость - терпеливость - расчетливость - агрессивность  - Это качества личности определяющие поведение. </vt:lpstr>
      <vt:lpstr>Презентация PowerPoint</vt:lpstr>
      <vt:lpstr>Справочное бюро </vt:lpstr>
      <vt:lpstr>-  </vt:lpstr>
      <vt:lpstr>Какие качества человека вы знаете? </vt:lpstr>
      <vt:lpstr>А это какие качества?</vt:lpstr>
      <vt:lpstr>продолжите предложение  </vt:lpstr>
      <vt:lpstr>Как вы понимаете это выражение?</vt:lpstr>
      <vt:lpstr>Ситуации – пробы “Разрешение нравственных дилемм”.</vt:lpstr>
      <vt:lpstr>Ситуации – пробы “Разрешение нравственных дилемм”. </vt:lpstr>
      <vt:lpstr>Ситуации – пробы “Разрешение нравственных дилемм”. </vt:lpstr>
      <vt:lpstr>Золотое правило общения. </vt:lpstr>
      <vt:lpstr>А ведь в семье действуют те же законы общения…</vt:lpstr>
      <vt:lpstr>“Осколки доброты”  </vt:lpstr>
      <vt:lpstr>Презентация PowerPoint</vt:lpstr>
      <vt:lpstr>Справочное бюро  Что такое доброта?</vt:lpstr>
      <vt:lpstr>Презентация PowerPoint</vt:lpstr>
      <vt:lpstr>Презентация PowerPoint</vt:lpstr>
      <vt:lpstr>Презентация PowerPoint</vt:lpstr>
      <vt:lpstr>Презентация PowerPoint</vt:lpstr>
      <vt:lpstr>Вспомни пословицы о добре</vt:lpstr>
      <vt:lpstr>Твори добро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Азбука нравственности . Истоки нравственности.</dc:title>
  <dc:creator>Admin</dc:creator>
  <cp:lastModifiedBy>Пользователь</cp:lastModifiedBy>
  <cp:revision>15</cp:revision>
  <dcterms:created xsi:type="dcterms:W3CDTF">2012-11-06T08:53:11Z</dcterms:created>
  <dcterms:modified xsi:type="dcterms:W3CDTF">2020-05-22T15:55:51Z</dcterms:modified>
</cp:coreProperties>
</file>