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audio41.wav" ContentType="audio/x-wav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0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DA19CC4-FF16-4773-894F-FFB20D39C3CF}">
          <p14:sldIdLst>
            <p14:sldId id="256"/>
            <p14:sldId id="275"/>
            <p14:sldId id="259"/>
            <p14:sldId id="260"/>
            <p14:sldId id="264"/>
            <p14:sldId id="265"/>
            <p14:sldId id="266"/>
            <p14:sldId id="267"/>
            <p14:sldId id="268"/>
            <p14:sldId id="269"/>
            <p14:sldId id="273"/>
            <p14:sldId id="270"/>
            <p14:sldId id="271"/>
            <p14:sldId id="272"/>
            <p14:sldId id="274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C5C"/>
    <a:srgbClr val="8CED2B"/>
    <a:srgbClr val="95EBA5"/>
    <a:srgbClr val="C39BE1"/>
    <a:srgbClr val="BD92DE"/>
    <a:srgbClr val="954ECA"/>
    <a:srgbClr val="78B64E"/>
    <a:srgbClr val="E4B2E2"/>
    <a:srgbClr val="F5A9D1"/>
    <a:srgbClr val="45EB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CDB83-E68F-485F-A8D0-18C7925D068F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670AF-0D71-4D1A-8CA1-C338CF91B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53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670AF-0D71-4D1A-8CA1-C338CF91B7C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32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яйца высиживает</a:t>
            </a:r>
            <a:r>
              <a:rPr lang="ru-RU" baseline="0" dirty="0" smtClean="0"/>
              <a:t> самец и у пингвинов.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670AF-0D71-4D1A-8CA1-C338CF91B7C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09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35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9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0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4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88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9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1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3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62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5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E179-7FB6-4D82-8F5D-EEA87E70327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EA4B-0CD2-47BA-95BE-6DCBFB642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37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slide" Target="slide7.xml"/><Relationship Id="rId15" Type="http://schemas.openxmlformats.org/officeDocument/2006/relationships/image" Target="../media/image4.jpeg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1.wav"/><Relationship Id="rId3" Type="http://schemas.openxmlformats.org/officeDocument/2006/relationships/slide" Target="slide3.xml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22146" y="340792"/>
            <a:ext cx="7019954" cy="11938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sz="6700" b="1" dirty="0" smtClean="0"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ЧТО?</a:t>
            </a:r>
            <a:endParaRPr lang="ru-RU" sz="6700" b="1" dirty="0"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63842" y="3941526"/>
            <a:ext cx="7133229" cy="165576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викторина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 окружающему миру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1 - 4 классы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782" t="2358" r="22492" b="7243"/>
          <a:stretch/>
        </p:blipFill>
        <p:spPr>
          <a:xfrm>
            <a:off x="300250" y="245660"/>
            <a:ext cx="4353637" cy="6612340"/>
          </a:xfrm>
          <a:prstGeom prst="rect">
            <a:avLst/>
          </a:prstGeom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5940372" y="2378869"/>
            <a:ext cx="7019954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КОГДА?</a:t>
            </a: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4653887" y="1371434"/>
            <a:ext cx="7019954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ГДЕ?</a:t>
            </a: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71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8000">
        <p14:prism isContent="1"/>
        <p:sndAc>
          <p:stSnd>
            <p:snd r:embed="rId5" name="заставка.wav"/>
          </p:stSnd>
        </p:sndAc>
      </p:transition>
    </mc:Choice>
    <mc:Fallback>
      <p:transition spd="slow" advClick="0" advTm="38000">
        <p:fade/>
        <p:sndAc>
          <p:stSnd>
            <p:snd r:embed="rId2" name="заставка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dvAuto="100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Какой зверёк всю зиму спит вниз головой?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r>
              <a:rPr lang="ru-RU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3639" y="4583064"/>
            <a:ext cx="2422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летучая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мышь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4362" y="2038350"/>
            <a:ext cx="3343275" cy="27813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51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6" y="623219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Между какими двумя одинаковыми буквами можно поставить маленькую лошадь и получить название страны?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990600" y="1952306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3171" y="4924258"/>
            <a:ext cx="1968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Япония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7475" y="2278107"/>
            <a:ext cx="5216606" cy="355278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68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Самая высокая горная вершина Европы?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25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5544" y="4583064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Эльбрус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4647" y="1429650"/>
            <a:ext cx="5508327" cy="413124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4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Из какого дерева делают спички?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0421" y="4583064"/>
            <a:ext cx="1588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осина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35729" y="1461270"/>
            <a:ext cx="5053178" cy="361302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02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У каких растений нет корней, стеблей, листьев и цветов 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0632" y="4583064"/>
            <a:ext cx="2648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водоросли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650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4902" y="1464856"/>
            <a:ext cx="5078428" cy="429762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73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6" y="623219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Название какого растения леса связано с именем птицы?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990600" y="1952306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4164" y="4624007"/>
            <a:ext cx="3437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Вороний глаз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15618" y="1948782"/>
            <a:ext cx="4880597" cy="36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54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007" y="1336430"/>
            <a:ext cx="10354993" cy="53175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Nautilus Pompilius" panose="02000000000000000000" pitchFamily="50" charset="-52"/>
              </a:rPr>
              <a:t>С помощью стрелки выбирается вопрос, который имеет количество баллов за ответ.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Nautilus Pompilius" panose="02000000000000000000" pitchFamily="50" charset="-52"/>
              </a:rPr>
              <a:t>Нажимая на выпавший сектор, переходим к заданию.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utilus Pompilius" panose="02000000000000000000" pitchFamily="50" charset="-52"/>
              </a:rPr>
              <a:t>На обдумывание вопроса отводится 1 минута. Кнопка «старт» начинает отсчёт времени. Об окончании времени оповестит </a:t>
            </a:r>
            <a:r>
              <a:rPr lang="ru-RU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utilus Pompilius" panose="02000000000000000000" pitchFamily="50" charset="-52"/>
              </a:rPr>
              <a:t>кнопка «</a:t>
            </a:r>
            <a:r>
              <a:rPr lang="ru-RU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utilus Pompilius" panose="02000000000000000000" pitchFamily="50" charset="-52"/>
              </a:rPr>
              <a:t>стоп» и звуковой </a:t>
            </a: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utilus Pompilius" panose="02000000000000000000" pitchFamily="50" charset="-52"/>
              </a:rPr>
              <a:t>сигнал.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utilus Pompilius" panose="02000000000000000000" pitchFamily="50" charset="-52"/>
              </a:rPr>
              <a:t>Проверяем правильность ответа- нажимаем на кнопку «ответ».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Nautilus Pompilius" panose="02000000000000000000" pitchFamily="50" charset="-52"/>
              </a:rPr>
              <a:t>Значение секторов: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Nautilus Pompilius" panose="02000000000000000000" pitchFamily="50" charset="-52"/>
              </a:rPr>
              <a:t>Z</a:t>
            </a:r>
            <a:r>
              <a:rPr lang="ru-RU" dirty="0">
                <a:latin typeface="Nautilus Pompilius" panose="02000000000000000000" pitchFamily="50" charset="-52"/>
              </a:rPr>
              <a:t> – зеро, удваивается заработанная сумма </a:t>
            </a:r>
            <a:r>
              <a:rPr lang="ru-RU" dirty="0" smtClean="0">
                <a:latin typeface="Nautilus Pompilius" panose="02000000000000000000" pitchFamily="50" charset="-52"/>
              </a:rPr>
              <a:t>баллов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Nautilus Pompilius" panose="02000000000000000000" pitchFamily="50" charset="-52"/>
              </a:rPr>
              <a:t>Б</a:t>
            </a:r>
            <a:r>
              <a:rPr lang="ru-RU" dirty="0">
                <a:latin typeface="Nautilus Pompilius" panose="02000000000000000000" pitchFamily="50" charset="-52"/>
              </a:rPr>
              <a:t> – блиц вопросы: 30 баллов за ответы на 3 вопроса по 20 секунд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Nautilus Pompilius" panose="02000000000000000000" pitchFamily="50" charset="-52"/>
              </a:rPr>
              <a:t>П</a:t>
            </a:r>
            <a:r>
              <a:rPr lang="ru-RU" dirty="0">
                <a:latin typeface="Nautilus Pompilius" panose="02000000000000000000" pitchFamily="50" charset="-52"/>
              </a:rPr>
              <a:t> – помощь зрителей, за правильный ответ – 30 </a:t>
            </a:r>
            <a:r>
              <a:rPr lang="ru-RU" dirty="0" smtClean="0">
                <a:latin typeface="Nautilus Pompilius" panose="02000000000000000000" pitchFamily="50" charset="-52"/>
              </a:rPr>
              <a:t>баллов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Nautilus Pompilius" panose="02000000000000000000" pitchFamily="50" charset="-52"/>
              </a:rPr>
              <a:t>    - </a:t>
            </a:r>
            <a:r>
              <a:rPr lang="ru-RU" dirty="0">
                <a:latin typeface="Nautilus Pompilius" panose="02000000000000000000" pitchFamily="50" charset="-52"/>
              </a:rPr>
              <a:t>музыкальная пауза.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Nautilus Pompilius" panose="020000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Nautilus Pompilius" panose="020000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4132" y="379827"/>
            <a:ext cx="10515600" cy="95660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Nautilus Pompilius" panose="02000000000000000000" pitchFamily="50" charset="-52"/>
              </a:rPr>
              <a:t>Правила игры</a:t>
            </a:r>
            <a:endParaRPr lang="ru-RU" sz="6000" dirty="0">
              <a:solidFill>
                <a:srgbClr val="C00000"/>
              </a:solidFill>
              <a:latin typeface="Nautilus Pompilius" panose="020000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6719" y="5993621"/>
            <a:ext cx="373279" cy="526805"/>
          </a:xfrm>
          <a:prstGeom prst="rect">
            <a:avLst/>
          </a:prstGeom>
        </p:spPr>
      </p:pic>
      <p:sp>
        <p:nvSpPr>
          <p:cNvPr id="2" name="Управляющая кнопка: сведения 1">
            <a:hlinkClick r:id="" action="ppaction://noaction" highlightClick="1"/>
          </p:cNvPr>
          <p:cNvSpPr/>
          <p:nvPr/>
        </p:nvSpPr>
        <p:spPr>
          <a:xfrm>
            <a:off x="301801" y="6017713"/>
            <a:ext cx="421531" cy="559559"/>
          </a:xfrm>
          <a:prstGeom prst="actionButtonInformati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1000096" y="6217153"/>
            <a:ext cx="828840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4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2751711" y="114314"/>
            <a:ext cx="7047973" cy="658689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94812" y="367900"/>
            <a:ext cx="6348322" cy="6038749"/>
          </a:xfrm>
          <a:prstGeom prst="ellipse">
            <a:avLst/>
          </a:prstGeom>
          <a:gradFill flip="none" rotWithShape="1">
            <a:gsLst>
              <a:gs pos="0">
                <a:srgbClr val="95EBA5"/>
              </a:gs>
              <a:gs pos="88585">
                <a:schemeClr val="accent6">
                  <a:lumMod val="60000"/>
                  <a:lumOff val="40000"/>
                </a:schemeClr>
              </a:gs>
              <a:gs pos="78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800000">
            <a:off x="6341189" y="346815"/>
            <a:ext cx="0" cy="634620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600126" y="1922033"/>
            <a:ext cx="5383413" cy="30925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319763" y="360019"/>
            <a:ext cx="50993" cy="606033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800000" flipH="1">
            <a:off x="4685880" y="792996"/>
            <a:ext cx="3166187" cy="55076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886558" y="993317"/>
            <a:ext cx="3024743" cy="513612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Овал 49">
            <a:hlinkClick r:id="rId4" action="ppaction://hlinksldjump"/>
          </p:cNvPr>
          <p:cNvSpPr/>
          <p:nvPr/>
        </p:nvSpPr>
        <p:spPr>
          <a:xfrm>
            <a:off x="4192681" y="604921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Овал 51">
            <a:hlinkClick r:id="rId5" action="ppaction://hlinksldjump"/>
          </p:cNvPr>
          <p:cNvSpPr/>
          <p:nvPr/>
        </p:nvSpPr>
        <p:spPr>
          <a:xfrm>
            <a:off x="7547566" y="554321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Б</a:t>
            </a:r>
          </a:p>
        </p:txBody>
      </p:sp>
      <p:sp>
        <p:nvSpPr>
          <p:cNvPr id="53" name="Овал 52">
            <a:hlinkClick r:id="rId6" action="ppaction://hlinksldjump"/>
          </p:cNvPr>
          <p:cNvSpPr/>
          <p:nvPr/>
        </p:nvSpPr>
        <p:spPr>
          <a:xfrm>
            <a:off x="8642913" y="161493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Овал 55">
            <a:hlinkClick r:id="rId7" action="ppaction://hlinksldjump"/>
          </p:cNvPr>
          <p:cNvSpPr/>
          <p:nvPr/>
        </p:nvSpPr>
        <p:spPr>
          <a:xfrm>
            <a:off x="7348478" y="585091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</a:p>
        </p:txBody>
      </p:sp>
      <p:sp>
        <p:nvSpPr>
          <p:cNvPr id="57" name="Овал 56">
            <a:hlinkClick r:id="rId8" action="ppaction://hlinksldjump"/>
          </p:cNvPr>
          <p:cNvSpPr/>
          <p:nvPr/>
        </p:nvSpPr>
        <p:spPr>
          <a:xfrm>
            <a:off x="5913833" y="6153305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Овал 57">
            <a:hlinkClick r:id="rId9" action="ppaction://hlinksldjump"/>
          </p:cNvPr>
          <p:cNvSpPr/>
          <p:nvPr/>
        </p:nvSpPr>
        <p:spPr>
          <a:xfrm>
            <a:off x="4451667" y="582099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25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Овал 58">
            <a:hlinkClick r:id="rId10" action="ppaction://hlinksldjump"/>
          </p:cNvPr>
          <p:cNvSpPr/>
          <p:nvPr/>
        </p:nvSpPr>
        <p:spPr>
          <a:xfrm>
            <a:off x="3267740" y="4830815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Овал 54">
            <a:hlinkClick r:id="rId11" action="ppaction://hlinksldjump"/>
          </p:cNvPr>
          <p:cNvSpPr/>
          <p:nvPr/>
        </p:nvSpPr>
        <p:spPr>
          <a:xfrm>
            <a:off x="8532074" y="476831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hlinkClick r:id="rId12" action="ppaction://hlinksldjump"/>
          </p:cNvPr>
          <p:cNvSpPr/>
          <p:nvPr/>
        </p:nvSpPr>
        <p:spPr>
          <a:xfrm>
            <a:off x="3174091" y="1668837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Z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48724" y="3469103"/>
            <a:ext cx="6640498" cy="4754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Овал 53">
            <a:hlinkClick r:id="rId13" action="ppaction://hlinksldjump"/>
          </p:cNvPr>
          <p:cNvSpPr/>
          <p:nvPr/>
        </p:nvSpPr>
        <p:spPr>
          <a:xfrm>
            <a:off x="9025452" y="3297404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Овал 59">
            <a:hlinkClick r:id="rId14" action="ppaction://hlinksldjump"/>
          </p:cNvPr>
          <p:cNvSpPr/>
          <p:nvPr/>
        </p:nvSpPr>
        <p:spPr>
          <a:xfrm>
            <a:off x="2716812" y="3297404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31966" y="4728677"/>
            <a:ext cx="373279" cy="526805"/>
          </a:xfrm>
          <a:prstGeom prst="rect">
            <a:avLst/>
          </a:prstGeom>
        </p:spPr>
      </p:pic>
      <p:sp>
        <p:nvSpPr>
          <p:cNvPr id="40" name="Равнобедренный треугольник 39"/>
          <p:cNvSpPr/>
          <p:nvPr/>
        </p:nvSpPr>
        <p:spPr>
          <a:xfrm rot="10800000">
            <a:off x="2011756" y="4915207"/>
            <a:ext cx="559723" cy="2299351"/>
          </a:xfrm>
          <a:prstGeom prst="triangl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172374" y="556893"/>
            <a:ext cx="396763" cy="5850403"/>
            <a:chOff x="1850344" y="532995"/>
            <a:chExt cx="396763" cy="585040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850344" y="532995"/>
              <a:ext cx="396376" cy="3034466"/>
              <a:chOff x="1850344" y="532995"/>
              <a:chExt cx="396376" cy="3034466"/>
            </a:xfrm>
          </p:grpSpPr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1885670" y="532995"/>
                <a:ext cx="343453" cy="82205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1850344" y="1292103"/>
                <a:ext cx="396376" cy="2275358"/>
                <a:chOff x="1850344" y="1345367"/>
                <a:chExt cx="396376" cy="222209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1850344" y="1433015"/>
                  <a:ext cx="396376" cy="2134445"/>
                  <a:chOff x="1850344" y="1433015"/>
                  <a:chExt cx="396376" cy="2134445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949621" y="1801532"/>
                    <a:ext cx="196499" cy="1765928"/>
                    <a:chOff x="1949621" y="1801532"/>
                    <a:chExt cx="196499" cy="1765928"/>
                  </a:xfrm>
                </p:grpSpPr>
                <p:sp>
                  <p:nvSpPr>
                    <p:cNvPr id="2" name="Прямоугольник 1"/>
                    <p:cNvSpPr/>
                    <p:nvPr/>
                  </p:nvSpPr>
                  <p:spPr>
                    <a:xfrm>
                      <a:off x="2011756" y="1801532"/>
                      <a:ext cx="82322" cy="1692296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" name="Овал 2"/>
                    <p:cNvSpPr/>
                    <p:nvPr/>
                  </p:nvSpPr>
                  <p:spPr>
                    <a:xfrm>
                      <a:off x="1949621" y="3359071"/>
                      <a:ext cx="196499" cy="208389"/>
                    </a:xfrm>
                    <a:prstGeom prst="ellipse">
                      <a:avLst/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8" name="Овал 7"/>
                  <p:cNvSpPr/>
                  <p:nvPr/>
                </p:nvSpPr>
                <p:spPr>
                  <a:xfrm>
                    <a:off x="1850344" y="1433015"/>
                    <a:ext cx="396376" cy="36851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1967119" y="1345367"/>
                  <a:ext cx="173453" cy="14557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2" name="Группа 41"/>
            <p:cNvGrpSpPr/>
            <p:nvPr/>
          </p:nvGrpSpPr>
          <p:grpSpPr>
            <a:xfrm rot="10800000">
              <a:off x="1850731" y="3348932"/>
              <a:ext cx="396376" cy="3034466"/>
              <a:chOff x="1850344" y="532995"/>
              <a:chExt cx="396376" cy="3034466"/>
            </a:xfrm>
          </p:grpSpPr>
          <p:sp>
            <p:nvSpPr>
              <p:cNvPr id="43" name="Равнобедренный треугольник 42"/>
              <p:cNvSpPr/>
              <p:nvPr/>
            </p:nvSpPr>
            <p:spPr>
              <a:xfrm>
                <a:off x="1885670" y="532995"/>
                <a:ext cx="343453" cy="822050"/>
              </a:xfrm>
              <a:prstGeom prst="triangle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1850344" y="1292103"/>
                <a:ext cx="396376" cy="2275358"/>
                <a:chOff x="1850344" y="1345367"/>
                <a:chExt cx="396376" cy="2222093"/>
              </a:xfrm>
            </p:grpSpPr>
            <p:grpSp>
              <p:nvGrpSpPr>
                <p:cNvPr id="45" name="Группа 44"/>
                <p:cNvGrpSpPr/>
                <p:nvPr/>
              </p:nvGrpSpPr>
              <p:grpSpPr>
                <a:xfrm>
                  <a:off x="1850344" y="1433015"/>
                  <a:ext cx="396376" cy="2134445"/>
                  <a:chOff x="1850344" y="1433015"/>
                  <a:chExt cx="396376" cy="2134445"/>
                </a:xfrm>
              </p:grpSpPr>
              <p:grpSp>
                <p:nvGrpSpPr>
                  <p:cNvPr id="47" name="Группа 46"/>
                  <p:cNvGrpSpPr/>
                  <p:nvPr/>
                </p:nvGrpSpPr>
                <p:grpSpPr>
                  <a:xfrm>
                    <a:off x="1949621" y="1801532"/>
                    <a:ext cx="196499" cy="1765928"/>
                    <a:chOff x="1949621" y="1801532"/>
                    <a:chExt cx="196499" cy="1765928"/>
                  </a:xfrm>
                </p:grpSpPr>
                <p:sp>
                  <p:nvSpPr>
                    <p:cNvPr id="49" name="Прямоугольник 48"/>
                    <p:cNvSpPr/>
                    <p:nvPr/>
                  </p:nvSpPr>
                  <p:spPr>
                    <a:xfrm>
                      <a:off x="2011756" y="1801532"/>
                      <a:ext cx="82322" cy="1692296"/>
                    </a:xfrm>
                    <a:prstGeom prst="rect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" name="Овал 61"/>
                    <p:cNvSpPr/>
                    <p:nvPr/>
                  </p:nvSpPr>
                  <p:spPr>
                    <a:xfrm>
                      <a:off x="1949621" y="3359071"/>
                      <a:ext cx="196499" cy="20838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48" name="Овал 47"/>
                  <p:cNvSpPr/>
                  <p:nvPr/>
                </p:nvSpPr>
                <p:spPr>
                  <a:xfrm>
                    <a:off x="1850344" y="1433015"/>
                    <a:ext cx="396376" cy="368516"/>
                  </a:xfrm>
                  <a:prstGeom prst="ellipse">
                    <a:avLst/>
                  </a:prstGeom>
                  <a:solidFill>
                    <a:schemeClr val="accent1">
                      <a:alpha val="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6" name="Прямоугольник 45"/>
                <p:cNvSpPr/>
                <p:nvPr/>
              </p:nvSpPr>
              <p:spPr>
                <a:xfrm>
                  <a:off x="1967119" y="1345367"/>
                  <a:ext cx="173453" cy="145575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51" name="Овал 50">
            <a:hlinkClick r:id="rId16" action="ppaction://hlinksldjump"/>
          </p:cNvPr>
          <p:cNvSpPr/>
          <p:nvPr/>
        </p:nvSpPr>
        <p:spPr>
          <a:xfrm>
            <a:off x="5959225" y="12313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Умножение 19">
            <a:hlinkClick r:id="" action="ppaction://hlinkshowjump?jump=endshow"/>
          </p:cNvPr>
          <p:cNvSpPr/>
          <p:nvPr/>
        </p:nvSpPr>
        <p:spPr>
          <a:xfrm>
            <a:off x="10702153" y="445423"/>
            <a:ext cx="914400" cy="914400"/>
          </a:xfrm>
          <a:prstGeom prst="mathMultiply">
            <a:avLst/>
          </a:prstGeom>
          <a:solidFill>
            <a:srgbClr val="83BC5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99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0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400000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0200000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400000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55" grpId="0" animBg="1"/>
      <p:bldP spid="61" grpId="0" animBg="1"/>
      <p:bldP spid="54" grpId="0" animBg="1"/>
      <p:bldP spid="6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160" y="365125"/>
            <a:ext cx="9311640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Какое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 дерево зацветает позже всех?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9824" y="2239328"/>
            <a:ext cx="4380215" cy="2305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8697" y="1076354"/>
            <a:ext cx="4552666" cy="497864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3639" y="4883315"/>
            <a:ext cx="1388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липа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возврат 13">
            <a:hlinkClick r:id="rId5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14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Какие ягоды можно собирать из-под снега?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3639" y="4883315"/>
            <a:ext cx="1962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клюква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2805" y="1528831"/>
            <a:ext cx="5124450" cy="4029075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50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У каких птиц яйца высиживает самец?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3639" y="4883315"/>
            <a:ext cx="2010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страус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4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7133" y="1600196"/>
            <a:ext cx="3157734" cy="3657607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2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560" y="389560"/>
            <a:ext cx="8038531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Какую рыбу называют подводным санитаром?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12240" y="1279525"/>
            <a:ext cx="1462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щука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25233" y="5960621"/>
            <a:ext cx="822960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5164" y="5960621"/>
            <a:ext cx="1223889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66024" y="5960621"/>
            <a:ext cx="822960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85955" y="5960621"/>
            <a:ext cx="122011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03041" y="5960621"/>
            <a:ext cx="822960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</a:t>
            </a:r>
            <a:r>
              <a:rPr lang="ru-RU" sz="2800" b="1" dirty="0" smtClean="0">
                <a:solidFill>
                  <a:schemeClr val="tx1"/>
                </a:solidFill>
              </a:rPr>
              <a:t>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322973" y="5960621"/>
            <a:ext cx="1273368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987040" y="3383252"/>
            <a:ext cx="70695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Чем питается ёж зимой?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0312" y="2771290"/>
            <a:ext cx="2305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кузнечик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137095" y="1725126"/>
            <a:ext cx="85652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У какого насекомого ухо на ноге?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9409" y="4624010"/>
            <a:ext cx="4256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Ничем, он спит.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02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020" y="443280"/>
            <a:ext cx="619100" cy="7580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89695" y="706861"/>
            <a:ext cx="4308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Дружат 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ветер и волна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 А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 Дружат звёзды и луна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 А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Дружен лес и дружен луг,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И река им тоже друг.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Дружен лес и дружен луг,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И река им тоже друг.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 </a:t>
            </a:r>
            <a:endParaRPr lang="ru-RU" sz="2400" dirty="0" smtClean="0">
              <a:latin typeface="Nautilus Pompilius" panose="02000000000000000000" pitchFamily="50" charset="-52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Nautilus Pompilius" panose="02000000000000000000" pitchFamily="50" charset="-52"/>
                <a:ea typeface="Times New Roman" panose="02020603050405020304" pitchFamily="18" charset="0"/>
              </a:rPr>
              <a:t>          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Солнышко смеётся,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Ярко светит детям.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В каждой песне солнце,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В каждом сердце песня!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Песня, песня. А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Nautilus Pompilius" panose="02000000000000000000" pitchFamily="50" charset="-52"/>
              <a:ea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32850" y="268897"/>
            <a:ext cx="2195042" cy="22123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886" y="365125"/>
            <a:ext cx="2895600" cy="22288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8323" y="595553"/>
            <a:ext cx="198137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2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:sndAc>
          <p:stSnd>
            <p:snd r:embed="rId8" name="солнышко смеётся.wav"/>
          </p:stSnd>
        </p:sndAc>
      </p:transition>
    </mc:Choice>
    <mc:Fallback>
      <p:transition spd="slow" advClick="0">
        <p:sndAc>
          <p:stSnd>
            <p:snd r:embed="rId2" name="солнышко смеётся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0"/>
                            </p:stCondLst>
                            <p:childTnLst>
                              <p:par>
                                <p:cTn id="55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61" presetID="35" presetClass="path" presetSubtype="0" accel="24000" decel="27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4.07407E-6 L -0.63308 0.006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63307 0.00648 L 8.33333E-7 -1.1111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Какое животное обладает самым громким голосом?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Z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3639" y="4883315"/>
            <a:ext cx="2398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Nautilus Pompilius" panose="02000000000000000000" pitchFamily="50" charset="-52"/>
              </a:rPr>
              <a:t>крокодил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931" t="23774" r="2055" b="29234"/>
          <a:stretch/>
        </p:blipFill>
        <p:spPr>
          <a:xfrm>
            <a:off x="2987040" y="1690688"/>
            <a:ext cx="8147713" cy="29206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старт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63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350</Words>
  <Application>Microsoft Office PowerPoint</Application>
  <PresentationFormat>Произвольный</PresentationFormat>
  <Paragraphs>120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ЧТО?</vt:lpstr>
      <vt:lpstr>Правила игры</vt:lpstr>
      <vt:lpstr>Слайд 3</vt:lpstr>
      <vt:lpstr>Какое дерево зацветает позже всех?</vt:lpstr>
      <vt:lpstr>Какие ягоды можно собирать из-под снега?</vt:lpstr>
      <vt:lpstr>У каких птиц яйца высиживает самец?</vt:lpstr>
      <vt:lpstr>Какую рыбу называют подводным санитаром?</vt:lpstr>
      <vt:lpstr>Слайд 8</vt:lpstr>
      <vt:lpstr>Какое животное обладает самым громким голосом?</vt:lpstr>
      <vt:lpstr>Какой зверёк всю зиму спит вниз головой?</vt:lpstr>
      <vt:lpstr>Между какими двумя одинаковыми буквами можно поставить маленькую лошадь и получить название страны?</vt:lpstr>
      <vt:lpstr>Самая высокая горная вершина Европы?</vt:lpstr>
      <vt:lpstr>Из какого дерева делают спички?</vt:lpstr>
      <vt:lpstr>У каких растений нет корней, стеблей, листьев и цветов ?</vt:lpstr>
      <vt:lpstr>Название какого растения леса связано с именем птицы?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наталья</cp:lastModifiedBy>
  <cp:revision>85</cp:revision>
  <dcterms:created xsi:type="dcterms:W3CDTF">2016-06-10T13:19:15Z</dcterms:created>
  <dcterms:modified xsi:type="dcterms:W3CDTF">2020-05-26T06:14:34Z</dcterms:modified>
</cp:coreProperties>
</file>