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0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876" y="-114"/>
      </p:cViewPr>
      <p:guideLst>
        <p:guide orient="horz" pos="250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7" cy="1646302"/>
          </a:xfrm>
        </p:spPr>
        <p:txBody>
          <a:bodyPr anchor="b">
            <a:noAutofit/>
          </a:bodyPr>
          <a:lstStyle>
            <a:lvl1pPr algn="r">
              <a:defRPr sz="540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4"/>
            <a:ext cx="7766937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81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53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40" y="3632201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801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72991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170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609600"/>
            <a:ext cx="809413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2" y="2886556"/>
            <a:ext cx="609600" cy="584776"/>
          </a:xfrm>
          <a:prstGeom prst="rect">
            <a:avLst/>
          </a:prstGeom>
        </p:spPr>
        <p:txBody>
          <a:bodyPr vert="horz" lIns="91440" tIns="45721" rIns="91440" bIns="45721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904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4" y="4013201"/>
            <a:ext cx="859666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201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189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600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49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468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762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8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6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39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6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1" y="2160590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51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7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7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8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126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94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78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3" y="514925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1"/>
            </a:lvl1pPr>
            <a:lvl2pPr marL="457069" indent="0">
              <a:buNone/>
              <a:defRPr sz="1401"/>
            </a:lvl2pPr>
            <a:lvl3pPr marL="914138" indent="0">
              <a:buNone/>
              <a:defRPr sz="1200"/>
            </a:lvl3pPr>
            <a:lvl4pPr marL="1371206" indent="0">
              <a:buNone/>
              <a:defRPr sz="1001"/>
            </a:lvl4pPr>
            <a:lvl5pPr marL="1828274" indent="0">
              <a:buNone/>
              <a:defRPr sz="1001"/>
            </a:lvl5pPr>
            <a:lvl6pPr marL="2285342" indent="0">
              <a:buNone/>
              <a:defRPr sz="1001"/>
            </a:lvl6pPr>
            <a:lvl7pPr marL="2742411" indent="0">
              <a:buNone/>
              <a:defRPr sz="1001"/>
            </a:lvl7pPr>
            <a:lvl8pPr marL="3199480" indent="0">
              <a:buNone/>
              <a:defRPr sz="1001"/>
            </a:lvl8pPr>
            <a:lvl9pPr marL="3656549" indent="0">
              <a:buNone/>
              <a:defRPr sz="100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55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6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6" indent="0">
              <a:buNone/>
              <a:defRPr sz="1600"/>
            </a:lvl2pPr>
            <a:lvl3pPr marL="914411" indent="0">
              <a:buNone/>
              <a:defRPr sz="1600"/>
            </a:lvl3pPr>
            <a:lvl4pPr marL="1371617" indent="0">
              <a:buNone/>
              <a:defRPr sz="1600"/>
            </a:lvl4pPr>
            <a:lvl5pPr marL="1828823" indent="0">
              <a:buNone/>
              <a:defRPr sz="1600"/>
            </a:lvl5pPr>
            <a:lvl6pPr marL="2286029" indent="0">
              <a:buNone/>
              <a:defRPr sz="1600"/>
            </a:lvl6pPr>
            <a:lvl7pPr marL="2743234" indent="0">
              <a:buNone/>
              <a:defRPr sz="1600"/>
            </a:lvl7pPr>
            <a:lvl8pPr marL="3200440" indent="0">
              <a:buNone/>
              <a:defRPr sz="1600"/>
            </a:lvl8pPr>
            <a:lvl9pPr marL="3657646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6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53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6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2" y="6041363"/>
            <a:ext cx="9119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509B0-F36B-44A5-BDC6-BF39C2205F41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3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A5F0C7-8878-47ED-A241-D2DAEAA0A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181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6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4" indent="-3429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9" indent="-285753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15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21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27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32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38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44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49" indent="-228604" algn="l" defTabSz="457206" rtl="0" eaLnBrk="1" latinLnBrk="0" hangingPunct="1">
        <a:spcBef>
          <a:spcPts val="1001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457206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570" y="1008228"/>
            <a:ext cx="2275300" cy="22753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872836" y="1173020"/>
            <a:ext cx="687185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Краткая презентация</a:t>
            </a:r>
            <a:r>
              <a:rPr lang="ru-RU" sz="3200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sz="3200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образовательной программы 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дошкольного образования</a:t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в соответствии с ФГОС ДО 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и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ФОП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ДО</a:t>
            </a:r>
          </a:p>
          <a:p>
            <a:endParaRPr lang="ru-RU" sz="3200" b="1" dirty="0">
              <a:solidFill>
                <a:schemeClr val="accent1">
                  <a:lumMod val="50000"/>
                </a:schemeClr>
              </a:solidFill>
              <a:latin typeface="Georgia" pitchFamily="18" charset="0"/>
            </a:endParaRP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детский сад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«Ёлочка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»</a:t>
            </a:r>
          </a:p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МБОУ «</a:t>
            </a:r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Корниловская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rPr>
              <a:t> СОШ»</a:t>
            </a:r>
            <a:r>
              <a:rPr lang="ru-RU" sz="3200" b="1" dirty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3200" b="1" dirty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200" b="1" dirty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3200" b="1" dirty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200" b="1" dirty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3200" b="1" dirty="0">
                <a:solidFill>
                  <a:srgbClr val="2C0FDB"/>
                </a:solidFill>
                <a:latin typeface="Georgia" pitchFamily="18" charset="0"/>
              </a:rPr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445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6364" y="318656"/>
            <a:ext cx="9005454" cy="626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Возрастные и иные категории детей, на которых ориентирована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Программа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в том числе категории детей </a:t>
            </a:r>
            <a:endParaRPr lang="ru-RU" sz="2800" dirty="0" smtClean="0">
              <a:solidFill>
                <a:schemeClr val="accent2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ограниченными возможностями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здоровья</a:t>
            </a:r>
          </a:p>
          <a:p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количество групп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- 5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общеразвивающие группы - 3, </a:t>
            </a:r>
          </a:p>
          <a:p>
            <a:pPr>
              <a:spcAft>
                <a:spcPts val="120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группы комбинированной  направленности – 2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Общеразвивающие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группы: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Группа раннего возраста «Теремок», дети от 1,5 до 3 лет;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Разновозрастная группа «Радуга» (младшая, средняя),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 до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 лет;</a:t>
            </a:r>
          </a:p>
          <a:p>
            <a:pPr>
              <a:spcAft>
                <a:spcPts val="1200"/>
              </a:spcAft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Подготовительная (1) группа «Золотая рыбка»,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дети 6-7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Группы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комбинированной  направленности: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Старшая группа «Пчёлка», дети от 5 до 6 лет;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Подготовительная (2) группа «Кораблик»,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6-7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лет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2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7308" y="166819"/>
            <a:ext cx="8939891" cy="2754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Batang"/>
              </a:rPr>
              <a:t>	Особенности </a:t>
            </a:r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Batang"/>
              </a:rPr>
              <a:t>содержания форм взаимодействия с родителями </a:t>
            </a:r>
            <a:endParaRPr lang="ru-RU" sz="2000" b="1" dirty="0" smtClean="0">
              <a:solidFill>
                <a:schemeClr val="accent2"/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Batang"/>
              </a:rPr>
              <a:t>	(</a:t>
            </a:r>
            <a:r>
              <a:rPr lang="ru-RU" sz="2000" b="1" dirty="0">
                <a:solidFill>
                  <a:schemeClr val="accent2"/>
                </a:solidFill>
                <a:latin typeface="Times New Roman" panose="02020603050405020304" pitchFamily="18" charset="0"/>
                <a:ea typeface="Batang"/>
              </a:rPr>
              <a:t>законными </a:t>
            </a:r>
            <a:r>
              <a:rPr lang="ru-RU" sz="20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Batang"/>
              </a:rPr>
              <a:t>представителями)</a:t>
            </a:r>
            <a:endParaRPr lang="ru-RU" sz="2000" dirty="0">
              <a:solidFill>
                <a:schemeClr val="accent2"/>
              </a:solidFill>
              <a:latin typeface="Times New Roman" panose="02020603050405020304" pitchFamily="18" charset="0"/>
              <a:ea typeface="Batang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Batang"/>
              </a:rPr>
              <a:t>	Деятельность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Batang"/>
              </a:rPr>
              <a:t>педагогического коллектива ДОУ по построению взаимодействия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Batang"/>
              </a:rPr>
              <a:t>               с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Batang"/>
              </a:rPr>
              <a:t>родителями (законными представителями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Batang"/>
              </a:rPr>
              <a:t>) воспитанников,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Batang"/>
              </a:rPr>
              <a:t>осуществляется по нескольким направлениям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Batang"/>
              </a:rPr>
              <a:t>:</a:t>
            </a:r>
          </a:p>
          <a:p>
            <a:pPr algn="just"/>
            <a:endParaRPr lang="ru-RU" sz="180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1801" dirty="0">
                <a:latin typeface="Times New Roman" panose="02020603050405020304" pitchFamily="18" charset="0"/>
                <a:ea typeface="Batang"/>
              </a:rPr>
              <a:t> </a:t>
            </a:r>
            <a:endParaRPr lang="ru-RU" sz="2000" dirty="0">
              <a:latin typeface="Times New Roman" panose="02020603050405020304" pitchFamily="18" charset="0"/>
              <a:ea typeface="Batang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3446079" y="1551609"/>
            <a:ext cx="322245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438652"/>
              </p:ext>
            </p:extLst>
          </p:nvPr>
        </p:nvGraphicFramePr>
        <p:xfrm>
          <a:off x="407308" y="2123505"/>
          <a:ext cx="9622063" cy="44369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44006">
                  <a:extLst>
                    <a:ext uri="{9D8B030D-6E8A-4147-A177-3AD203B41FA5}">
                      <a16:colId xmlns:a16="http://schemas.microsoft.com/office/drawing/2014/main" xmlns="" val="851179686"/>
                    </a:ext>
                  </a:extLst>
                </a:gridCol>
                <a:gridCol w="7678057">
                  <a:extLst>
                    <a:ext uri="{9D8B030D-6E8A-4147-A177-3AD203B41FA5}">
                      <a16:colId xmlns:a16="http://schemas.microsoft.com/office/drawing/2014/main" xmlns="" val="2702066143"/>
                    </a:ext>
                  </a:extLst>
                </a:gridCol>
              </a:tblGrid>
              <a:tr h="754775">
                <a:tc>
                  <a:txBody>
                    <a:bodyPr/>
                    <a:lstStyle/>
                    <a:p>
                      <a:pPr marL="698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Функции</a:t>
                      </a:r>
                    </a:p>
                    <a:p>
                      <a:pPr marL="698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совместной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партнерской</a:t>
                      </a:r>
                    </a:p>
                    <a:p>
                      <a:pPr marL="698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27990" algn="ctr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Формы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работы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(взаимодействия)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родителями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7981001"/>
                  </a:ext>
                </a:extLst>
              </a:tr>
              <a:tr h="754775">
                <a:tc>
                  <a:txBody>
                    <a:bodyPr/>
                    <a:lstStyle/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Нормативно-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правовая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571500" indent="-5715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деятельность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just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Знакомство</a:t>
                      </a:r>
                      <a:r>
                        <a:rPr lang="ru-RU" sz="1400" spc="1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родителей</a:t>
                      </a:r>
                      <a:r>
                        <a:rPr lang="ru-RU" sz="1400" spc="1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spc="1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нормативными</a:t>
                      </a:r>
                      <a:r>
                        <a:rPr lang="ru-RU" sz="1400" spc="16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документами,</a:t>
                      </a:r>
                      <a:r>
                        <a:rPr lang="ru-RU" sz="1400" spc="1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регламентирующими</a:t>
                      </a:r>
                      <a:r>
                        <a:rPr lang="ru-RU" sz="1400" spc="1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r>
                        <a:rPr lang="ru-RU" sz="1400" spc="1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ДОУ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100422"/>
                  </a:ext>
                </a:extLst>
              </a:tr>
              <a:tr h="2927402">
                <a:tc>
                  <a:txBody>
                    <a:bodyPr/>
                    <a:lstStyle/>
                    <a:p>
                      <a:pPr marL="698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Информационно-</a:t>
                      </a:r>
                      <a:r>
                        <a:rPr lang="ru-RU" sz="1400" spc="-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98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консультативная</a:t>
                      </a:r>
                    </a:p>
                    <a:p>
                      <a:pPr marL="698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деятельность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Анкетирование,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опрос</a:t>
                      </a:r>
                      <a:r>
                        <a:rPr lang="ru-RU" sz="1400" spc="20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родителей,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spc="2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выявления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области</a:t>
                      </a:r>
                      <a:r>
                        <a:rPr lang="ru-RU" sz="1400" spc="2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специальных</a:t>
                      </a:r>
                      <a:r>
                        <a:rPr lang="ru-RU" sz="1400" spc="2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знаний</a:t>
                      </a:r>
                      <a:r>
                        <a:rPr lang="ru-RU" sz="1400" spc="2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2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умений</a:t>
                      </a:r>
                      <a:r>
                        <a:rPr lang="ru-RU" sz="1400" spc="27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родителей</a:t>
                      </a:r>
                      <a:r>
                        <a:rPr lang="ru-RU" sz="1400" spc="2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2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их желания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участвовать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воспитательно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образовательной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деятельности;</a:t>
                      </a:r>
                    </a:p>
                    <a:p>
                      <a:pPr marL="698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Информационные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стенды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родителей;</a:t>
                      </a:r>
                    </a:p>
                    <a:p>
                      <a:pPr marL="69850" algn="just">
                        <a:lnSpc>
                          <a:spcPct val="115000"/>
                        </a:lnSpc>
                        <a:spcBef>
                          <a:spcPts val="185"/>
                        </a:spcBef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Подгрупповые</a:t>
                      </a:r>
                      <a:r>
                        <a:rPr lang="ru-RU" sz="1400" spc="-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индивидуальные</a:t>
                      </a: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консультации;</a:t>
                      </a:r>
                    </a:p>
                    <a:p>
                      <a:pPr marL="69850" algn="just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Интернет, сайт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ОУ;</a:t>
                      </a:r>
                    </a:p>
                    <a:p>
                      <a:pPr marL="69850" algn="just">
                        <a:lnSpc>
                          <a:spcPct val="115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Презентация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достижений;</a:t>
                      </a:r>
                    </a:p>
                    <a:p>
                      <a:pPr marL="68580" algn="just">
                        <a:lnSpc>
                          <a:spcPct val="115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Информация</a:t>
                      </a:r>
                      <a:r>
                        <a:rPr lang="ru-RU" sz="1400" spc="1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родителям</a:t>
                      </a:r>
                      <a:r>
                        <a:rPr lang="ru-RU" sz="1400" spc="1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400" spc="1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целях,</a:t>
                      </a:r>
                      <a:r>
                        <a:rPr lang="ru-RU" sz="1400" spc="1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задачах,</a:t>
                      </a:r>
                      <a:r>
                        <a:rPr lang="ru-RU" sz="1400" spc="2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прогнозируемом</a:t>
                      </a:r>
                      <a:r>
                        <a:rPr lang="ru-RU" sz="1400" spc="1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результате,</a:t>
                      </a:r>
                      <a:r>
                        <a:rPr lang="ru-RU" sz="1400" spc="1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образовательных</a:t>
                      </a:r>
                      <a:r>
                        <a:rPr lang="ru-RU" sz="1400" spc="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достижениях </a:t>
                      </a:r>
                      <a:r>
                        <a:rPr lang="ru-RU" sz="1400" spc="-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каждого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ребенка,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его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личностном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росте,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планах</a:t>
                      </a:r>
                      <a:r>
                        <a:rPr lang="ru-RU" sz="1400" spc="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развития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(как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долгосрочных, так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краткосрочных);</a:t>
                      </a:r>
                    </a:p>
                    <a:p>
                      <a:pPr marL="69850" algn="just">
                        <a:lnSpc>
                          <a:spcPts val="1375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Информация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родителям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развитии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</a:t>
                      </a:r>
                      <a:r>
                        <a:rPr lang="ru-RU" sz="1400" spc="-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том,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родители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могут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этом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помочь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детям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дома;</a:t>
                      </a:r>
                    </a:p>
                    <a:p>
                      <a:pPr marL="69850" algn="just">
                        <a:lnSpc>
                          <a:spcPct val="115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Общение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родителями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spc="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того,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чтобы узнать,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какие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цели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родители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ставят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своих детей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1157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35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532358"/>
              </p:ext>
            </p:extLst>
          </p:nvPr>
        </p:nvGraphicFramePr>
        <p:xfrm>
          <a:off x="624587" y="1482274"/>
          <a:ext cx="9433813" cy="491126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86384">
                  <a:extLst>
                    <a:ext uri="{9D8B030D-6E8A-4147-A177-3AD203B41FA5}">
                      <a16:colId xmlns:a16="http://schemas.microsoft.com/office/drawing/2014/main" xmlns="" val="973422185"/>
                    </a:ext>
                  </a:extLst>
                </a:gridCol>
                <a:gridCol w="7547429">
                  <a:extLst>
                    <a:ext uri="{9D8B030D-6E8A-4147-A177-3AD203B41FA5}">
                      <a16:colId xmlns:a16="http://schemas.microsoft.com/office/drawing/2014/main" xmlns="" val="563895552"/>
                    </a:ext>
                  </a:extLst>
                </a:gridCol>
              </a:tblGrid>
              <a:tr h="2073726">
                <a:tc>
                  <a:txBody>
                    <a:bodyPr/>
                    <a:lstStyle/>
                    <a:p>
                      <a:pPr marL="90170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Практико-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ориентированная</a:t>
                      </a:r>
                      <a:r>
                        <a:rPr lang="ru-RU" sz="1400" spc="-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методическая</a:t>
                      </a:r>
                    </a:p>
                    <a:p>
                      <a:pPr marL="69850" marR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Дни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открытых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дверей;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Практические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семинары;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Открытые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занятия;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Детско-родительские</a:t>
                      </a: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проекты;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Творческие выставки;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Смотры-конкурсы;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Совместные мероприятия;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1640831"/>
                  </a:ext>
                </a:extLst>
              </a:tr>
              <a:tr h="987465">
                <a:tc>
                  <a:txBody>
                    <a:bodyPr/>
                    <a:lstStyle/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Культурно-</a:t>
                      </a:r>
                    </a:p>
                    <a:p>
                      <a:pPr marL="679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досуговая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spc="-2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79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35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Музыкальные и спортивные</a:t>
                      </a:r>
                      <a:r>
                        <a:rPr lang="ru-RU" sz="1400" spc="-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мероприятия;</a:t>
                      </a:r>
                    </a:p>
                    <a:p>
                      <a:pPr marL="69850">
                        <a:lnSpc>
                          <a:spcPts val="135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Акции; </a:t>
                      </a:r>
                    </a:p>
                    <a:p>
                      <a:pPr marL="69850">
                        <a:lnSpc>
                          <a:spcPts val="135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Музыкальные</a:t>
                      </a:r>
                      <a:r>
                        <a:rPr lang="ru-RU" sz="1400" spc="-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праздники;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Bef>
                          <a:spcPts val="205"/>
                        </a:spcBef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Семейные</a:t>
                      </a:r>
                      <a:r>
                        <a:rPr lang="ru-RU" sz="1400" spc="-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конкурсы,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виктори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9851889"/>
                  </a:ext>
                </a:extLst>
              </a:tr>
              <a:tr h="1850072">
                <a:tc>
                  <a:txBody>
                    <a:bodyPr/>
                    <a:lstStyle/>
                    <a:p>
                      <a:pPr marL="90170" indent="-901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Индивидуально-</a:t>
                      </a:r>
                      <a:r>
                        <a:rPr lang="ru-RU" sz="1400" spc="-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ориентированная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2133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– Проведение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собеседований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один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один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родителями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ребенка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обсуждения</a:t>
                      </a:r>
                      <a:r>
                        <a:rPr lang="ru-RU" sz="1400" spc="2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достижений</a:t>
                      </a:r>
                      <a:r>
                        <a:rPr lang="ru-RU" sz="1400" spc="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трудностей</a:t>
                      </a:r>
                      <a:r>
                        <a:rPr lang="ru-RU" sz="1400" spc="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ru-RU" sz="1400" spc="-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развитии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ребенка,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также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получения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информации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ожиданиях,</a:t>
                      </a:r>
                      <a:r>
                        <a:rPr lang="ru-RU" sz="1400" spc="-3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целях,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опасениях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потребностях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родителей;</a:t>
                      </a:r>
                    </a:p>
                    <a:p>
                      <a:pPr marL="698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3657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– Обсуждение</a:t>
                      </a:r>
                      <a:r>
                        <a:rPr lang="ru-RU" sz="1400" spc="13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практических</a:t>
                      </a:r>
                      <a:r>
                        <a:rPr lang="ru-RU" sz="1400" spc="15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вопросов</a:t>
                      </a:r>
                      <a:r>
                        <a:rPr lang="ru-RU" sz="1400" spc="29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коррекции</a:t>
                      </a:r>
                      <a:r>
                        <a:rPr lang="ru-RU" sz="1400" spc="1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речевого</a:t>
                      </a:r>
                      <a:r>
                        <a:rPr lang="ru-RU" sz="1400" spc="17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развития</a:t>
                      </a:r>
                      <a:r>
                        <a:rPr lang="ru-RU" sz="1400" spc="1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lang="ru-RU" sz="1400" spc="1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spc="1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того,</a:t>
                      </a:r>
                      <a:r>
                        <a:rPr lang="ru-RU" sz="1400" spc="1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чтобы</a:t>
                      </a:r>
                      <a:r>
                        <a:rPr lang="ru-RU" sz="1400" spc="14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обеспечить</a:t>
                      </a:r>
                      <a:r>
                        <a:rPr lang="ru-RU" sz="1400" spc="14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</a:t>
                      </a:r>
                      <a:r>
                        <a:rPr lang="ru-RU" sz="1400" spc="-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детей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преемственность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последовательность</a:t>
                      </a:r>
                      <a:r>
                        <a:rPr lang="ru-RU" sz="1400" spc="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действий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взрослых;</a:t>
                      </a:r>
                    </a:p>
                    <a:p>
                      <a:pPr marL="698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– Работа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индивидуальной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тетрадью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ребёнка (дети с ОВЗ);</a:t>
                      </a:r>
                    </a:p>
                    <a:p>
                      <a:pPr marL="698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– Реализация</a:t>
                      </a:r>
                      <a:r>
                        <a:rPr lang="ru-RU" sz="1400" spc="-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индивидуальных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</a:t>
                      </a:r>
                      <a:r>
                        <a:rPr lang="ru-RU" sz="1400" spc="-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развития ребенка (дети с ОВЗ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272321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7916" y="1845131"/>
            <a:ext cx="18011517" cy="607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831880"/>
              </p:ext>
            </p:extLst>
          </p:nvPr>
        </p:nvGraphicFramePr>
        <p:xfrm>
          <a:off x="624114" y="404359"/>
          <a:ext cx="9419772" cy="107609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72343"/>
                <a:gridCol w="7547429"/>
              </a:tblGrid>
              <a:tr h="1076098">
                <a:tc>
                  <a:txBody>
                    <a:bodyPr/>
                    <a:lstStyle/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Просветительская</a:t>
                      </a:r>
                      <a:r>
                        <a:rPr lang="ru-RU" sz="1400" spc="-28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Родительские собрания;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Круглые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столы,</a:t>
                      </a:r>
                      <a:r>
                        <a:rPr lang="ru-RU" sz="1400" spc="-1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конференции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участием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родителей;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Информационный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стенд «Для Вас, родители»;</a:t>
                      </a:r>
                    </a:p>
                    <a:p>
                      <a:pPr marL="6985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1689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 Папки-передвижки,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листовки,</a:t>
                      </a:r>
                      <a:r>
                        <a:rPr lang="ru-RU" sz="1400" spc="-2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памятки,</a:t>
                      </a:r>
                      <a:r>
                        <a:rPr lang="ru-RU" sz="1400" spc="-15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буклеты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07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6399" y="401783"/>
            <a:ext cx="907010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NewRomanPSMT"/>
              </a:rPr>
              <a:t>	 </a:t>
            </a:r>
            <a:r>
              <a:rPr lang="ru-RU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TimesNewRomanPSMT"/>
              </a:rPr>
              <a:t>Цель Программы</a:t>
            </a:r>
            <a:r>
              <a:rPr lang="ru-RU" sz="2400" b="1" i="1" dirty="0">
                <a:solidFill>
                  <a:schemeClr val="accent2"/>
                </a:solidFill>
                <a:latin typeface="Times New Roman" panose="02020603050405020304" pitchFamily="18" charset="0"/>
                <a:ea typeface="TimesNewRomanPSMT"/>
              </a:rPr>
              <a:t>:</a:t>
            </a:r>
            <a:endParaRPr lang="ru-RU" sz="2400" b="1" dirty="0">
              <a:solidFill>
                <a:schemeClr val="accent2"/>
              </a:solidFill>
              <a:latin typeface="Times New Roman" panose="02020603050405020304" pitchFamily="18" charset="0"/>
              <a:ea typeface="TimesNewRomanPSMT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	разностороннее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развитие ребёнка в период дошкольного детства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              с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	К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традиционным российским духовно-нравственным ценностям относятся, прежде всего,   жизнь, достоинство, права и свободы человека, патриотизм, гражданственность, служение 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взаимопомощь, взаимоуважение, историческая память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                    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преемственность поколений, единство народов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России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</p:txBody>
      </p:sp>
    </p:spTree>
    <p:extLst>
      <p:ext uri="{BB962C8B-B14F-4D97-AF65-F5344CB8AC3E}">
        <p14:creationId xmlns:p14="http://schemas.microsoft.com/office/powerpoint/2010/main" val="418384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1201" y="217055"/>
            <a:ext cx="903316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NewRomanPSMT"/>
              </a:rPr>
              <a:t>	Задачи </a:t>
            </a:r>
            <a:r>
              <a:rPr lang="ru-RU" sz="2400" b="1" dirty="0">
                <a:solidFill>
                  <a:schemeClr val="accent2"/>
                </a:solidFill>
                <a:latin typeface="Times New Roman" panose="02020603050405020304" pitchFamily="18" charset="0"/>
                <a:ea typeface="TimesNewRomanPSMT"/>
              </a:rPr>
              <a:t>Программы:</a:t>
            </a:r>
            <a:endParaRPr lang="ru-RU" sz="2400" dirty="0">
              <a:solidFill>
                <a:schemeClr val="accent2"/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1401" dirty="0">
                <a:latin typeface="Times New Roman" panose="02020603050405020304" pitchFamily="18" charset="0"/>
                <a:ea typeface="TimesNewRomanPSMT"/>
              </a:rPr>
              <a:t> </a:t>
            </a:r>
            <a:r>
              <a:rPr lang="ru-RU" sz="1401" dirty="0" smtClean="0">
                <a:latin typeface="Times New Roman" panose="02020603050405020304" pitchFamily="18" charset="0"/>
                <a:ea typeface="TimesNewRomanPSMT"/>
              </a:rPr>
              <a:t>-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Об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еспечение </a:t>
            </a: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единых для Российской Федерации содержания ДО и планируемых результатов освоения образовательной программы ДО;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-приобщение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 -построение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 -создание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 -охрана и укрепление физического и психического здоровья детей, в том числе их эмоционального благополучия;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 -обеспечение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 -обеспечение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  <a:p>
            <a:pPr algn="just"/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 -достижение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NewRomanPSMT"/>
              </a:rPr>
              <a:t>образования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Batang"/>
            </a:endParaRPr>
          </a:p>
        </p:txBody>
      </p:sp>
    </p:spTree>
    <p:extLst>
      <p:ext uri="{BB962C8B-B14F-4D97-AF65-F5344CB8AC3E}">
        <p14:creationId xmlns:p14="http://schemas.microsoft.com/office/powerpoint/2010/main" val="122923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929" y="417106"/>
            <a:ext cx="72505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  <a:r>
              <a:rPr lang="ru-RU" altLang="ru-RU" sz="3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alt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разделы:</a:t>
            </a:r>
            <a:endParaRPr lang="ru-RU" sz="32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3C1FAF13-8EFE-46DA-8559-5BDDCE90ECAB}"/>
              </a:ext>
            </a:extLst>
          </p:cNvPr>
          <p:cNvSpPr/>
          <p:nvPr/>
        </p:nvSpPr>
        <p:spPr>
          <a:xfrm>
            <a:off x="1630030" y="1870269"/>
            <a:ext cx="5432802" cy="6480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2000" b="1" dirty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ЦЕЛЕВОЙ</a:t>
            </a:r>
            <a:endParaRPr lang="en-US" alt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6C3E528-177C-4ACD-A5AD-F07AF03BA454}"/>
              </a:ext>
            </a:extLst>
          </p:cNvPr>
          <p:cNvSpPr/>
          <p:nvPr/>
        </p:nvSpPr>
        <p:spPr>
          <a:xfrm>
            <a:off x="1665324" y="2670092"/>
            <a:ext cx="5397508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1801" b="1" dirty="0">
              <a:solidFill>
                <a:srgbClr val="002060"/>
              </a:solidFill>
              <a:cs typeface="Arial" charset="0"/>
            </a:endParaRPr>
          </a:p>
          <a:p>
            <a:pPr algn="ctr"/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</a:t>
            </a:r>
            <a:endParaRPr lang="en-US" alt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2EDF1AC-04DC-43EE-AFF9-C1A9683C7034}"/>
              </a:ext>
            </a:extLst>
          </p:cNvPr>
          <p:cNvSpPr/>
          <p:nvPr/>
        </p:nvSpPr>
        <p:spPr>
          <a:xfrm>
            <a:off x="1665325" y="3725033"/>
            <a:ext cx="5432802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2400" b="1" dirty="0">
              <a:solidFill>
                <a:schemeClr val="accent3">
                  <a:lumMod val="75000"/>
                </a:schemeClr>
              </a:solidFill>
              <a:cs typeface="Arial" charset="0"/>
            </a:endParaRPr>
          </a:p>
          <a:p>
            <a:pPr algn="ctr"/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ОРГАНИЗАЦИОННЫЙ</a:t>
            </a:r>
            <a:endParaRPr lang="en-US" alt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1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8F913B6-928D-4235-9218-B037C4ECCCCE}"/>
              </a:ext>
            </a:extLst>
          </p:cNvPr>
          <p:cNvSpPr/>
          <p:nvPr/>
        </p:nvSpPr>
        <p:spPr>
          <a:xfrm>
            <a:off x="1665325" y="4848655"/>
            <a:ext cx="5432802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r>
              <a:rPr lang="ru-RU" alt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ДОПОЛНИТЕЛЬНЫЙ</a:t>
            </a:r>
            <a:endParaRPr lang="en-US" alt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83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11200"/>
          </a:xfrm>
        </p:spPr>
        <p:txBody>
          <a:bodyPr/>
          <a:lstStyle/>
          <a:p>
            <a:r>
              <a:rPr lang="ru-RU" sz="3001" b="1" cap="small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Целевой </a:t>
            </a:r>
            <a:r>
              <a:rPr lang="ru-RU" sz="3001" b="1" cap="small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1128" y="1320801"/>
            <a:ext cx="8682875" cy="472056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4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елевом </a:t>
            </a:r>
            <a:r>
              <a:rPr lang="ru-RU" sz="24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разделе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представлены: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задачи, принципы ее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формирования;</a:t>
            </a: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освоения программы на раннем, дошкольном возрастах, а также на этапе завершения освоения программы;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подходы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педагогической диагностике достижения планируемых результатов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9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4074" y="864358"/>
            <a:ext cx="9282543" cy="5633424"/>
          </a:xfrm>
        </p:spPr>
        <p:txBody>
          <a:bodyPr>
            <a:normAutofit fontScale="92500" lnSpcReduction="10000"/>
          </a:bodyPr>
          <a:lstStyle/>
          <a:p>
            <a:pPr marL="685804" indent="-342900" algn="just">
              <a:lnSpc>
                <a:spcPct val="160000"/>
              </a:lnSpc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Программе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определены  содержательные линии образовательной деятельности, реализуемые в Организации по основным направлениям развития детей дошкольного возраста (социально-коммуникативного, познавательного, речевого, художественно-эстетического, физического развития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В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каждой образовательной области сформулированы задачи и содержание образовательной деятельности, предусмотренное для освоения в каждой возрастной группе детей в возрасте от 1года  до 7-8 лет. Представлены задачи воспитания, направленные на приобщение детей к ценностям российского народа, формирование у них ценностного отношения к окружающему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миру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b="1" u="sng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Одним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компонентов Содержательного раздела 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</a:t>
            </a:r>
            <a:endParaRPr lang="ru-RU" sz="2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Рабочая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sz="2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61603" y="279583"/>
            <a:ext cx="63762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11"/>
            <a:r>
              <a:rPr lang="ru-RU" sz="3200" b="1" kern="0" cap="small" dirty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Содержательный </a:t>
            </a:r>
            <a:r>
              <a:rPr lang="ru-RU" sz="3200" b="1" kern="0" cap="small" dirty="0" smtClean="0">
                <a:solidFill>
                  <a:schemeClr val="accent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раздел</a:t>
            </a:r>
            <a:endParaRPr lang="ru-RU" sz="3200" kern="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39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625" y="221672"/>
            <a:ext cx="8596668" cy="74814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Организационный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33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ea typeface="Batang"/>
              </a:rPr>
              <a:t/>
            </a:r>
            <a:br>
              <a:rPr lang="ru-RU" b="1" dirty="0">
                <a:latin typeface="Times New Roman" panose="02020603050405020304" pitchFamily="18" charset="0"/>
                <a:ea typeface="Batang"/>
              </a:rPr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6" y="813956"/>
            <a:ext cx="9102437" cy="5753099"/>
          </a:xfrm>
        </p:spPr>
        <p:txBody>
          <a:bodyPr>
            <a:noAutofit/>
          </a:bodyPr>
          <a:lstStyle/>
          <a:p>
            <a:pPr marL="685809" algn="just">
              <a:lnSpc>
                <a:spcPct val="160000"/>
              </a:lnSpc>
              <a:spcBef>
                <a:spcPts val="0"/>
              </a:spcBef>
            </a:pPr>
            <a:r>
              <a:rPr lang="ru-RU" sz="22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Организационный раздел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 включает: </a:t>
            </a:r>
          </a:p>
          <a:p>
            <a:pPr marL="800105" indent="-4572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психолого-педагогических и кадровых условий реализации программы; </a:t>
            </a:r>
            <a:endParaRPr lang="ru-RU" sz="2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5" indent="-4572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организацию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развивающей предметно-пространственной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среды;</a:t>
            </a:r>
          </a:p>
          <a:p>
            <a:pPr marL="800105" indent="-4572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материально-техническое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программы, перечень литературных, музыкальных, художественных, анимационных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и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кинематографических произведений  для реализации программы; </a:t>
            </a:r>
            <a:endParaRPr lang="ru-RU" sz="2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5" indent="-4572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организацию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режима пребывания; </a:t>
            </a:r>
            <a:endParaRPr lang="ru-RU" sz="22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5" indent="-457200" algn="just">
              <a:lnSpc>
                <a:spcPct val="160000"/>
              </a:lnSpc>
              <a:spcBef>
                <a:spcPts val="0"/>
              </a:spcBef>
              <a:buFontTx/>
              <a:buChar char="-"/>
            </a:pP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календарный </a:t>
            </a:r>
            <a:r>
              <a:rPr lang="ru-RU" sz="22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 воспитательной работы, тематическое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планирование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409588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6582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РАЗДЕЛ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1189" y="1329317"/>
            <a:ext cx="7857066" cy="2425265"/>
          </a:xfrm>
        </p:spPr>
        <p:txBody>
          <a:bodyPr>
            <a:normAutofit fontScale="92500"/>
          </a:bodyPr>
          <a:lstStyle/>
          <a:p>
            <a:pPr marL="685809" algn="just">
              <a:lnSpc>
                <a:spcPct val="150000"/>
              </a:lnSpc>
              <a:spcBef>
                <a:spcPts val="0"/>
              </a:spcBef>
            </a:pPr>
            <a:r>
              <a:rPr lang="ru-RU" sz="2800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Дополнительный раздел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Программы включает краткую презентацию образовательной программы дошкольного образования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defTabSz="914411">
              <a:spcBef>
                <a:spcPts val="0"/>
              </a:spcBef>
              <a:buClrTx/>
              <a:buSzTx/>
            </a:pP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52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899564"/>
              </p:ext>
            </p:extLst>
          </p:nvPr>
        </p:nvGraphicFramePr>
        <p:xfrm>
          <a:off x="847436" y="1473202"/>
          <a:ext cx="8961582" cy="38051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79982">
                  <a:extLst>
                    <a:ext uri="{9D8B030D-6E8A-4147-A177-3AD203B41FA5}">
                      <a16:colId xmlns:a16="http://schemas.microsoft.com/office/drawing/2014/main" xmlns="" val="4248263377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xmlns="" val="236182507"/>
                    </a:ext>
                  </a:extLst>
                </a:gridCol>
              </a:tblGrid>
              <a:tr h="4489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область 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направления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Парциальные программы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58472898"/>
                  </a:ext>
                </a:extLst>
              </a:tr>
              <a:tr h="69926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 – коммуникативное развитие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Авдеева А.А., Князева О.Л.,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Стёркина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Р.Б. «Безопасность» (5-7 лет)  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34406916"/>
                  </a:ext>
                </a:extLst>
              </a:tr>
              <a:tr h="3496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Коломийченко Л.В.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Дорогою добра» ( 3-7 лет)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961265466"/>
                  </a:ext>
                </a:extLst>
              </a:tr>
              <a:tr h="104890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Познавательное развитие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Князева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О.Л.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Маханева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М.Д.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Приобщение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детей к истокам русской народной культуры»  (3-7 лет)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51645867"/>
                  </a:ext>
                </a:extLst>
              </a:tr>
              <a:tr h="667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О.В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Дыбина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в мире поиска» (3-7 лет)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43635344"/>
                  </a:ext>
                </a:extLst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914400" y="319693"/>
            <a:ext cx="81326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качестве формируемой 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части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 используются  </a:t>
            </a:r>
            <a:r>
              <a:rPr lang="ru-RU" sz="2800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парциальные программы</a:t>
            </a:r>
            <a:r>
              <a:rPr lang="ru-RU" sz="2800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800" dirty="0">
              <a:solidFill>
                <a:schemeClr val="accent2"/>
              </a:solidFill>
              <a:latin typeface="Times New Roman" panose="02020603050405020304" pitchFamily="18" charset="0"/>
              <a:ea typeface="Batang"/>
            </a:endParaRPr>
          </a:p>
        </p:txBody>
      </p:sp>
    </p:spTree>
    <p:extLst>
      <p:ext uri="{BB962C8B-B14F-4D97-AF65-F5344CB8AC3E}">
        <p14:creationId xmlns:p14="http://schemas.microsoft.com/office/powerpoint/2010/main" val="94796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</TotalTime>
  <Words>564</Words>
  <Application>Microsoft Office PowerPoint</Application>
  <PresentationFormat>Произвольный</PresentationFormat>
  <Paragraphs>127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    Целевой раздел</vt:lpstr>
      <vt:lpstr>Презентация PowerPoint</vt:lpstr>
      <vt:lpstr>Организационный раздел    </vt:lpstr>
      <vt:lpstr>ДОПОЛНИТЕЛЬНЫЙ РАЗДЕЛ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Валентина</cp:lastModifiedBy>
  <cp:revision>31</cp:revision>
  <dcterms:created xsi:type="dcterms:W3CDTF">2023-10-01T10:50:28Z</dcterms:created>
  <dcterms:modified xsi:type="dcterms:W3CDTF">2023-10-05T09:08:38Z</dcterms:modified>
</cp:coreProperties>
</file>